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4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6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7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8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9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0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1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2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3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4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5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26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7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8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9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30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31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32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33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34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35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40"/>
  </p:notesMasterIdLst>
  <p:sldIdLst>
    <p:sldId id="256" r:id="rId2"/>
    <p:sldId id="276" r:id="rId3"/>
    <p:sldId id="263" r:id="rId4"/>
    <p:sldId id="261" r:id="rId5"/>
    <p:sldId id="269" r:id="rId6"/>
    <p:sldId id="280" r:id="rId7"/>
    <p:sldId id="290" r:id="rId8"/>
    <p:sldId id="291" r:id="rId9"/>
    <p:sldId id="292" r:id="rId10"/>
    <p:sldId id="265" r:id="rId11"/>
    <p:sldId id="278" r:id="rId12"/>
    <p:sldId id="274" r:id="rId13"/>
    <p:sldId id="275" r:id="rId14"/>
    <p:sldId id="279" r:id="rId15"/>
    <p:sldId id="266" r:id="rId16"/>
    <p:sldId id="283" r:id="rId17"/>
    <p:sldId id="282" r:id="rId18"/>
    <p:sldId id="284" r:id="rId19"/>
    <p:sldId id="286" r:id="rId20"/>
    <p:sldId id="285" r:id="rId21"/>
    <p:sldId id="287" r:id="rId22"/>
    <p:sldId id="305" r:id="rId23"/>
    <p:sldId id="288" r:id="rId24"/>
    <p:sldId id="301" r:id="rId25"/>
    <p:sldId id="306" r:id="rId26"/>
    <p:sldId id="302" r:id="rId27"/>
    <p:sldId id="267" r:id="rId28"/>
    <p:sldId id="2084" r:id="rId29"/>
    <p:sldId id="2085" r:id="rId30"/>
    <p:sldId id="268" r:id="rId31"/>
    <p:sldId id="303" r:id="rId32"/>
    <p:sldId id="304" r:id="rId33"/>
    <p:sldId id="289" r:id="rId34"/>
    <p:sldId id="297" r:id="rId35"/>
    <p:sldId id="299" r:id="rId36"/>
    <p:sldId id="298" r:id="rId37"/>
    <p:sldId id="295" r:id="rId38"/>
    <p:sldId id="296" r:id="rId39"/>
  </p:sldIdLst>
  <p:sldSz cx="24384000" cy="13716000"/>
  <p:notesSz cx="6858000" cy="9144000"/>
  <p:defaultTextStyle>
    <a:defPPr>
      <a:defRPr lang="en-US"/>
    </a:defPPr>
    <a:lvl1pPr algn="l" defTabSz="820738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820738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820738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820738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820738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A20B90C-1DB9-4EA1-81D1-8EC9FE3C4C13}">
          <p14:sldIdLst>
            <p14:sldId id="256"/>
            <p14:sldId id="276"/>
            <p14:sldId id="263"/>
            <p14:sldId id="261"/>
            <p14:sldId id="269"/>
            <p14:sldId id="280"/>
            <p14:sldId id="290"/>
            <p14:sldId id="291"/>
            <p14:sldId id="292"/>
            <p14:sldId id="265"/>
            <p14:sldId id="278"/>
            <p14:sldId id="274"/>
            <p14:sldId id="275"/>
            <p14:sldId id="279"/>
            <p14:sldId id="266"/>
            <p14:sldId id="283"/>
            <p14:sldId id="282"/>
            <p14:sldId id="284"/>
            <p14:sldId id="286"/>
            <p14:sldId id="285"/>
            <p14:sldId id="287"/>
            <p14:sldId id="305"/>
            <p14:sldId id="288"/>
            <p14:sldId id="301"/>
            <p14:sldId id="306"/>
            <p14:sldId id="302"/>
            <p14:sldId id="267"/>
            <p14:sldId id="2084"/>
            <p14:sldId id="2085"/>
            <p14:sldId id="268"/>
            <p14:sldId id="303"/>
            <p14:sldId id="304"/>
            <p14:sldId id="289"/>
            <p14:sldId id="297"/>
            <p14:sldId id="299"/>
            <p14:sldId id="298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6B5"/>
    <a:srgbClr val="C7E1E1"/>
    <a:srgbClr val="AE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EBE8FB-CD1C-4CC2-9883-879DBF6EDDC4}" v="34" dt="2020-07-28T20:31:28.766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681" autoAdjust="0"/>
  </p:normalViewPr>
  <p:slideViewPr>
    <p:cSldViewPr showGuides="1">
      <p:cViewPr varScale="1">
        <p:scale>
          <a:sx n="37" d="100"/>
          <a:sy n="37" d="100"/>
        </p:scale>
        <p:origin x="1998" y="5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5970275A-43FD-4747-814D-32349EBB2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916F71-DDF7-4D28-859A-89344C3C4DE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noProof="0">
                <a:sym typeface="Helvetica Neue" charset="0"/>
              </a:rPr>
              <a:t>Second level</a:t>
            </a:r>
          </a:p>
          <a:p>
            <a:pPr lvl="2"/>
            <a:r>
              <a:rPr lang="en-US" altLang="en-US" noProof="0">
                <a:sym typeface="Helvetica Neue" charset="0"/>
              </a:rPr>
              <a:t>Third level</a:t>
            </a:r>
          </a:p>
          <a:p>
            <a:pPr lvl="3"/>
            <a:r>
              <a:rPr lang="en-US" altLang="en-US" noProof="0">
                <a:sym typeface="Helvetica Neue" charset="0"/>
              </a:rPr>
              <a:t>Fourth level</a:t>
            </a:r>
          </a:p>
          <a:p>
            <a:pPr lvl="4"/>
            <a:r>
              <a:rPr lang="en-US" altLang="en-US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C6CAB0AA-4BE5-4777-819B-A2492CC1EE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AAC577FF-033B-4213-8A0A-48CC75E67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01FAC1CD-ECD7-4DB5-8470-D022946072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919A366-250A-4B02-BC06-AE3906D18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614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01FAC1CD-ECD7-4DB5-8470-D022946072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919A366-250A-4B02-BC06-AE3906D18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3589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 eaLnBrk="1">
              <a:buFont typeface="Arial" panose="020B0604020202020204" pitchFamily="34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6857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0958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3263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01FAC1CD-ECD7-4DB5-8470-D022946072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919A366-250A-4B02-BC06-AE3906D18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877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01FAC1CD-ECD7-4DB5-8470-D022946072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919A366-250A-4B02-BC06-AE3906D18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9174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0917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4264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528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2767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328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5736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7078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77096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6964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3766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0885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01FAC1CD-ECD7-4DB5-8470-D022946072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919A366-250A-4B02-BC06-AE3906D18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457200" rtl="0" eaLnBrk="1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85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01FAC1CD-ECD7-4DB5-8470-D022946072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919A366-250A-4B02-BC06-AE3906D18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755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0853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645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4935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01FAC1CD-ECD7-4DB5-8470-D022946072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919A366-250A-4B02-BC06-AE3906D18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9709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89212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3964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6674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01FAC1CD-ECD7-4DB5-8470-D022946072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919A366-250A-4B02-BC06-AE3906D18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918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01FAC1CD-ECD7-4DB5-8470-D022946072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919A366-250A-4B02-BC06-AE3906D18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136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01FAC1CD-ECD7-4DB5-8470-D022946072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919A366-250A-4B02-BC06-AE3906D18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3540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411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01FAC1CD-ECD7-4DB5-8470-D022946072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919A366-250A-4B02-BC06-AE3906D187D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663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5754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E41BBCF2-C744-4802-B9FF-C22B32B69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BC024D-7B4F-4670-81D3-BE7C9AC4711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7123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590C9-D195-4C34-AC5D-4894056838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C7FE11-0C08-4539-8858-ED6909D932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48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A9B849-7533-4911-B0B3-BE15485DA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190F1-0344-4560-8AF3-C643AA91C6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7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7175" y="568325"/>
            <a:ext cx="5416550" cy="1187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7525" y="568325"/>
            <a:ext cx="16097250" cy="11877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7F6BD-F77A-4904-9B01-A3606BE9C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B8871-0050-420B-9476-AD600CCF19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21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657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680">
          <p15:clr>
            <a:srgbClr val="FBAE40"/>
          </p15:clr>
        </p15:guide>
        <p15:guide id="6" orient="horz" pos="452">
          <p15:clr>
            <a:srgbClr val="5ACBF0"/>
          </p15:clr>
        </p15:guide>
        <p15:guide id="7" orient="horz" pos="984">
          <p15:clr>
            <a:srgbClr val="5ACBF0"/>
          </p15:clr>
        </p15:guide>
        <p15:guide id="8" orient="horz" pos="1113">
          <p15:clr>
            <a:srgbClr val="5ACBF0"/>
          </p15:clr>
        </p15:guide>
        <p15:guide id="10" pos="1865">
          <p15:clr>
            <a:srgbClr val="C35EA4"/>
          </p15:clr>
        </p15:guide>
        <p15:guide id="11" pos="1500">
          <p15:clr>
            <a:srgbClr val="5ACBF0"/>
          </p15:clr>
        </p15:guide>
        <p15:guide id="12" pos="1772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0CC93F-E775-47B2-A896-A900562CF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25D2C-605A-4F32-90FD-F7CBFC6A89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7770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D38828-88C4-44BD-8EB3-2ACE012103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BB235-338E-4EA8-BE9D-77B75AD3E8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58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7525" y="3605213"/>
            <a:ext cx="10756900" cy="8840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96825" y="3605213"/>
            <a:ext cx="10756900" cy="8840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65E661-55D5-45AE-A10C-5F2EAFCDD1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AA169-8BDC-439D-BAA8-CEAC8C1EDB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646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1CC03F0-A954-4A1B-951C-D3A170B5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1CA6C-370B-4CA4-B7BF-F55366044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80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CD074AC-2FB5-4F28-9DE0-2F3965AA2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9A1E8-9930-4B63-B13D-0835AC2102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00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A3E0C3-99C0-40AB-9C97-3DC9E110E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9F539-9A9C-4904-91A8-5D30A5013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800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D1DB08B-1468-4EB4-A2AD-B36736041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66CBA-B7D3-47EE-A8F6-B319429BD0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378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D872F27-B3F2-4247-A86C-A9D9CB6599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3D064-37F1-4A7B-8E5C-10104E1DAC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15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0F5E7C36-2209-47F0-B475-66E1CA6F20B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787525" y="568325"/>
            <a:ext cx="21666200" cy="303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71437" tIns="71437" rIns="71437" bIns="714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6103490C-0711-4BD0-BB7C-34305DBFB2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787525" y="3605213"/>
            <a:ext cx="21666200" cy="884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71437" tIns="71437" rIns="71437" bIns="714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Helvetica" panose="020B0604020202020204" pitchFamily="34" charset="0"/>
              </a:rPr>
              <a:t>Fifth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41A4595-CD14-4610-A15F-944F2252A2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934825" y="13009563"/>
            <a:ext cx="495300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71437" tIns="71437" rIns="71437" bIns="71437" numCol="1" anchor="t" anchorCtr="0" compatLnSpc="1">
            <a:prstTxWarp prst="textNoShape">
              <a:avLst/>
            </a:prstTxWarp>
          </a:bodyPr>
          <a:lstStyle>
            <a:lvl1pPr algn="ctr" eaLnBrk="1">
              <a:defRPr sz="2400" smtClean="0"/>
            </a:lvl1pPr>
          </a:lstStyle>
          <a:p>
            <a:pPr>
              <a:defRPr/>
            </a:pPr>
            <a:fld id="{F019E787-FDD4-4DC1-BA42-0513C347E3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820738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820738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820738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820738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820738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820738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820738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820738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820738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marL="615950" indent="-615950" algn="l" defTabSz="820738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0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1060450" indent="-615950" algn="l" defTabSz="820738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0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1504950" indent="-615950" algn="l" defTabSz="820738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0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1949450" indent="-615950" algn="l" defTabSz="820738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0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2393950" indent="-615950" algn="l" defTabSz="820738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0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20.jp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tags" Target="../tags/tag48.xml"/><Relationship Id="rId7" Type="http://schemas.openxmlformats.org/officeDocument/2006/relationships/image" Target="../media/image14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52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4.xml"/><Relationship Id="rId10" Type="http://schemas.openxmlformats.org/officeDocument/2006/relationships/hyperlink" Target="https://docs.microsoft.com/en-us/azure/governance/resource-graph/concepts/query-language" TargetMode="External"/><Relationship Id="rId4" Type="http://schemas.openxmlformats.org/officeDocument/2006/relationships/tags" Target="../tags/tag53.xml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57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10" Type="http://schemas.openxmlformats.org/officeDocument/2006/relationships/hyperlink" Target="https://docs.microsoft.com/en-ca/azure/azure-resource-manager/complete-mode-deletion" TargetMode="External"/><Relationship Id="rId4" Type="http://schemas.openxmlformats.org/officeDocument/2006/relationships/tags" Target="../tags/tag58.xml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hyperlink" Target="https://docs.microsoft.com/en-us/azure/data-explorer/data-explorer-overview" TargetMode="Externa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0.jp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8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10" Type="http://schemas.openxmlformats.org/officeDocument/2006/relationships/hyperlink" Target="https://docs.microsoft.com/en-us/azure/kusto/query/datatypes-string-operators" TargetMode="External"/><Relationship Id="rId4" Type="http://schemas.openxmlformats.org/officeDocument/2006/relationships/tags" Target="../tags/tag69.xml"/><Relationship Id="rId9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73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10" Type="http://schemas.openxmlformats.org/officeDocument/2006/relationships/hyperlink" Target="https://docs.microsoft.com/en-us/azure/kusto/query/whereoperator" TargetMode="External"/><Relationship Id="rId4" Type="http://schemas.openxmlformats.org/officeDocument/2006/relationships/tags" Target="../tags/tag74.xml"/><Relationship Id="rId9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78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.xml"/><Relationship Id="rId10" Type="http://schemas.openxmlformats.org/officeDocument/2006/relationships/hyperlink" Target="https://docs.microsoft.com/en-us/azure/kusto/query/projectoperator" TargetMode="External"/><Relationship Id="rId4" Type="http://schemas.openxmlformats.org/officeDocument/2006/relationships/tags" Target="../tags/tag79.xml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.sv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3.png"/><Relationship Id="rId5" Type="http://schemas.openxmlformats.org/officeDocument/2006/relationships/tags" Target="../tags/tag7.xml"/><Relationship Id="rId10" Type="http://schemas.openxmlformats.org/officeDocument/2006/relationships/image" Target="../media/image2.jpeg"/><Relationship Id="rId4" Type="http://schemas.openxmlformats.org/officeDocument/2006/relationships/tags" Target="../tags/tag6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83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10" Type="http://schemas.openxmlformats.org/officeDocument/2006/relationships/hyperlink" Target="https://docs.microsoft.com/en-us/azure/kusto/query/projectawayoperator" TargetMode="External"/><Relationship Id="rId4" Type="http://schemas.openxmlformats.org/officeDocument/2006/relationships/tags" Target="../tags/tag84.xml"/><Relationship Id="rId9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88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0.xml"/><Relationship Id="rId10" Type="http://schemas.openxmlformats.org/officeDocument/2006/relationships/hyperlink" Target="https://docs.microsoft.com/en-us/azure/kusto/query/extendoperator" TargetMode="External"/><Relationship Id="rId4" Type="http://schemas.openxmlformats.org/officeDocument/2006/relationships/tags" Target="../tags/tag89.xml"/><Relationship Id="rId9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93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5.xml"/><Relationship Id="rId10" Type="http://schemas.openxmlformats.org/officeDocument/2006/relationships/hyperlink" Target="https://docs.microsoft.com/en-us/azure/kusto/query/summarizeoperator" TargetMode="External"/><Relationship Id="rId4" Type="http://schemas.openxmlformats.org/officeDocument/2006/relationships/tags" Target="../tags/tag94.xml"/><Relationship Id="rId9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98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0.xml"/><Relationship Id="rId10" Type="http://schemas.openxmlformats.org/officeDocument/2006/relationships/hyperlink" Target="https://docs.microsoft.com/en-us/azure/kusto/query/extendoperator" TargetMode="External"/><Relationship Id="rId4" Type="http://schemas.openxmlformats.org/officeDocument/2006/relationships/tags" Target="../tags/tag99.xml"/><Relationship Id="rId9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tags" Target="../tags/tag103.xml"/><Relationship Id="rId7" Type="http://schemas.openxmlformats.org/officeDocument/2006/relationships/image" Target="../media/image14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Relationship Id="rId9" Type="http://schemas.openxmlformats.org/officeDocument/2006/relationships/hyperlink" Target="https://docs.microsoft.com/en-us/azure/governance/resource-graph/concepts/query-language#resource-graph-table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tags" Target="../tags/tag107.xml"/><Relationship Id="rId7" Type="http://schemas.openxmlformats.org/officeDocument/2006/relationships/image" Target="../media/image14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8.xml"/><Relationship Id="rId9" Type="http://schemas.openxmlformats.org/officeDocument/2006/relationships/hyperlink" Target="https://docs.microsoft.com/en-us/azure/governance/resource-graph/concepts/query-language#resource-graph-tables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11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3.xml"/><Relationship Id="rId10" Type="http://schemas.openxmlformats.org/officeDocument/2006/relationships/hyperlink" Target="https://docs.microsoft.com/en-us/azure/kusto/query/joinoperator" TargetMode="External"/><Relationship Id="rId4" Type="http://schemas.openxmlformats.org/officeDocument/2006/relationships/tags" Target="../tags/tag112.xml"/><Relationship Id="rId9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24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29.xml"/><Relationship Id="rId7" Type="http://schemas.openxmlformats.org/officeDocument/2006/relationships/notesSlide" Target="../notesSlides/notesSlide30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4" Type="http://schemas.openxmlformats.org/officeDocument/2006/relationships/tags" Target="../tags/tag1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37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9.xml"/><Relationship Id="rId10" Type="http://schemas.openxmlformats.org/officeDocument/2006/relationships/hyperlink" Target="https://docs.microsoft.com/en-us/azure/governance/resource-graph/samples/starter#show-aliases" TargetMode="External"/><Relationship Id="rId4" Type="http://schemas.openxmlformats.org/officeDocument/2006/relationships/tags" Target="../tags/tag138.xml"/><Relationship Id="rId9" Type="http://schemas.openxmlformats.org/officeDocument/2006/relationships/image" Target="../media/image1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42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4.xml"/><Relationship Id="rId10" Type="http://schemas.openxmlformats.org/officeDocument/2006/relationships/image" Target="../media/image23.png"/><Relationship Id="rId4" Type="http://schemas.openxmlformats.org/officeDocument/2006/relationships/tags" Target="../tags/tag143.xml"/><Relationship Id="rId9" Type="http://schemas.openxmlformats.org/officeDocument/2006/relationships/image" Target="../media/image1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47.xml"/><Relationship Id="rId7" Type="http://schemas.openxmlformats.org/officeDocument/2006/relationships/notesSlide" Target="../notesSlides/notesSlide34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10" Type="http://schemas.openxmlformats.org/officeDocument/2006/relationships/hyperlink" Target="https://github.com/slapointe/ConvertToPolicy" TargetMode="External"/><Relationship Id="rId4" Type="http://schemas.openxmlformats.org/officeDocument/2006/relationships/tags" Target="../tags/tag148.xml"/><Relationship Id="rId9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egate/azure-quickstart-resource-graph" TargetMode="External"/><Relationship Id="rId13" Type="http://schemas.openxmlformats.org/officeDocument/2006/relationships/hyperlink" Target="https://docs.microsoft.com/en-us/powershell/azure/" TargetMode="External"/><Relationship Id="rId3" Type="http://schemas.openxmlformats.org/officeDocument/2006/relationships/tags" Target="../tags/tag152.xml"/><Relationship Id="rId7" Type="http://schemas.openxmlformats.org/officeDocument/2006/relationships/hyperlink" Target="https://docs.microsoft.com/en-us/azure/governance/resource-graph/" TargetMode="External"/><Relationship Id="rId12" Type="http://schemas.openxmlformats.org/officeDocument/2006/relationships/hyperlink" Target="https://docs.microsoft.com/en-us/cli/azure/" TargetMode="Externa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24.jpg"/><Relationship Id="rId11" Type="http://schemas.openxmlformats.org/officeDocument/2006/relationships/hyperlink" Target="https://docs.microsoft.com/en-us/azure/governance/azure-management" TargetMode="External"/><Relationship Id="rId5" Type="http://schemas.openxmlformats.org/officeDocument/2006/relationships/notesSlide" Target="../notesSlides/notesSlide35.xml"/><Relationship Id="rId15" Type="http://schemas.openxmlformats.org/officeDocument/2006/relationships/hyperlink" Target="https://github.com/Azure-Samples/Governance/tree/master/src/resource-graph" TargetMode="External"/><Relationship Id="rId10" Type="http://schemas.openxmlformats.org/officeDocument/2006/relationships/hyperlink" Target="https://docs.microsoft.com/en-us/azure/governance/policy/concepts/definition-structure#aliases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docs.microsoft.com/en-us/azure/governance/policy/" TargetMode="External"/><Relationship Id="rId14" Type="http://schemas.openxmlformats.org/officeDocument/2006/relationships/hyperlink" Target="https://github.com/slapointe/ConvertToPolicy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55.xml"/><Relationship Id="rId7" Type="http://schemas.openxmlformats.org/officeDocument/2006/relationships/image" Target="../media/image25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6.xml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6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3" Type="http://schemas.openxmlformats.org/officeDocument/2006/relationships/tags" Target="../tags/tag22.xml"/><Relationship Id="rId21" Type="http://schemas.openxmlformats.org/officeDocument/2006/relationships/image" Target="../media/image17.svg"/><Relationship Id="rId7" Type="http://schemas.openxmlformats.org/officeDocument/2006/relationships/tags" Target="../tags/tag26.xml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tags" Target="../tags/tag2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7.jpg"/><Relationship Id="rId5" Type="http://schemas.openxmlformats.org/officeDocument/2006/relationships/tags" Target="../tags/tag24.xml"/><Relationship Id="rId15" Type="http://schemas.openxmlformats.org/officeDocument/2006/relationships/image" Target="../media/image11.sv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15.svg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8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6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C8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>
            <a:extLst>
              <a:ext uri="{FF2B5EF4-FFF2-40B4-BE49-F238E27FC236}">
                <a16:creationId xmlns:a16="http://schemas.microsoft.com/office/drawing/2014/main" id="{705732EF-5AC5-4666-ABCD-FC07BA32153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 rot="-5400000">
            <a:off x="-5134769" y="6919119"/>
            <a:ext cx="11542713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sp>
        <p:nvSpPr>
          <p:cNvPr id="3076" name="Text Box 3">
            <a:extLst>
              <a:ext uri="{FF2B5EF4-FFF2-40B4-BE49-F238E27FC236}">
                <a16:creationId xmlns:a16="http://schemas.microsoft.com/office/drawing/2014/main" id="{D0F6DEA0-9364-4F33-8D23-F1D62D4FD6A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2895600" y="1447800"/>
            <a:ext cx="19907250" cy="753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2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</a:t>
            </a:r>
          </a:p>
          <a:p>
            <a:pPr algn="l" eaLnBrk="1"/>
            <a:r>
              <a:rPr lang="en-US" altLang="en-US" sz="12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most efficient way to </a:t>
            </a:r>
          </a:p>
          <a:p>
            <a:pPr algn="l" eaLnBrk="1"/>
            <a:r>
              <a:rPr lang="en-US" altLang="en-US" sz="12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manage Azure subscriptions </a:t>
            </a:r>
          </a:p>
          <a:p>
            <a:pPr algn="l" eaLnBrk="1"/>
            <a:r>
              <a:rPr lang="en-US" altLang="en-US" sz="12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at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2F34A302-EC96-49D3-878C-1C7347B942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122363" y="798513"/>
            <a:ext cx="22137687" cy="12117387"/>
          </a:xfrm>
          <a:prstGeom prst="rect">
            <a:avLst/>
          </a:prstGeom>
          <a:solidFill>
            <a:srgbClr val="CDE1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en-US" altLang="en-US" sz="3200">
              <a:solidFill>
                <a:srgbClr val="FFFFFF"/>
              </a:solidFill>
            </a:endParaRP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9B5A4EAA-1C45-4EF5-84F9-029A9F77D2A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094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30DB2F7D-47CF-4720-9F28-572CD729D08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4077089" y="5580063"/>
            <a:ext cx="16228288" cy="137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Say hello to Azure Resource Graph</a:t>
            </a:r>
          </a:p>
        </p:txBody>
      </p:sp>
    </p:spTree>
    <p:extLst>
      <p:ext uri="{BB962C8B-B14F-4D97-AF65-F5344CB8AC3E}">
        <p14:creationId xmlns:p14="http://schemas.microsoft.com/office/powerpoint/2010/main" val="358062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3">
            <a:extLst>
              <a:ext uri="{FF2B5EF4-FFF2-40B4-BE49-F238E27FC236}">
                <a16:creationId xmlns:a16="http://schemas.microsoft.com/office/drawing/2014/main" id="{9B5A4EAA-1C45-4EF5-84F9-029A9F77D2A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 rot="-5400000">
            <a:off x="-54094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4" name="Picture 3" descr="The inside of a building&#10;&#10;Description automatically generated">
            <a:extLst>
              <a:ext uri="{FF2B5EF4-FFF2-40B4-BE49-F238E27FC236}">
                <a16:creationId xmlns:a16="http://schemas.microsoft.com/office/drawing/2014/main" id="{9683100B-090A-40BD-B923-727D93AEFD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54" y="7766"/>
            <a:ext cx="18277645" cy="137082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B3D28F-0E0D-42BD-8AC6-7069615DB0B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905000" y="2815680"/>
            <a:ext cx="9296400" cy="1683152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/>
            <a:r>
              <a:rPr lang="en-US" dirty="0"/>
              <a:t>provide efficient and performant</a:t>
            </a:r>
          </a:p>
          <a:p>
            <a:pPr algn="ctr" eaLnBrk="1"/>
            <a:r>
              <a:rPr lang="en-US" dirty="0"/>
              <a:t>resource exploration</a:t>
            </a:r>
            <a:endParaRPr kumimoji="0" 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60BE8F-CCF1-40B1-A05D-B24FB655EE70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13661038" y="9829800"/>
            <a:ext cx="9296400" cy="1683152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/>
            <a:r>
              <a:rPr lang="en-US" dirty="0"/>
              <a:t>ability to query at scale across a given set of subscriptions</a:t>
            </a:r>
            <a:endParaRPr kumimoji="0" 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367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737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Features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Blazing fast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Visibility across your cloud resources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 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Powerful querying to gain deeper insights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Rich aggregation and parsing of granular properties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Tracking of changes made to resource properties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Support Azure Delegated Resource Management 	(Azure Lighthouse)</a:t>
            </a:r>
          </a:p>
        </p:txBody>
      </p:sp>
    </p:spTree>
    <p:extLst>
      <p:ext uri="{BB962C8B-B14F-4D97-AF65-F5344CB8AC3E}">
        <p14:creationId xmlns:p14="http://schemas.microsoft.com/office/powerpoint/2010/main" val="2134313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BDDB3ADF-ED92-4388-9E3E-25212C1C507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122363" y="798513"/>
            <a:ext cx="22137687" cy="121173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en-US" altLang="en-US" sz="3200" dirty="0">
              <a:solidFill>
                <a:srgbClr val="FFFFFF"/>
              </a:solidFill>
            </a:endParaRPr>
          </a:p>
        </p:txBody>
      </p:sp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9421813" y="1744663"/>
            <a:ext cx="12387262" cy="860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Queries are read only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Subset of the operators and functions of Azure Data Explorer</a:t>
            </a: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hlinkClick r:id="rId10"/>
              </a:rPr>
              <a:t>https://docs.microsoft.com/en-us/azure/governance/resource-graph/concepts/query-language</a:t>
            </a:r>
            <a:endParaRPr lang="en-US" altLang="en-US" sz="40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endParaRPr lang="en-US" altLang="en-US" sz="4000" b="1" dirty="0">
              <a:solidFill>
                <a:srgbClr val="101A3A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Refresh frequencies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~15 sec at change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 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Regular full scan</a:t>
            </a:r>
          </a:p>
        </p:txBody>
      </p:sp>
    </p:spTree>
    <p:extLst>
      <p:ext uri="{BB962C8B-B14F-4D97-AF65-F5344CB8AC3E}">
        <p14:creationId xmlns:p14="http://schemas.microsoft.com/office/powerpoint/2010/main" val="2487951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BDDB3ADF-ED92-4388-9E3E-25212C1C507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122363" y="798513"/>
            <a:ext cx="22137687" cy="121173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en-US" altLang="en-US" sz="3200" dirty="0">
              <a:solidFill>
                <a:srgbClr val="FFFFFF"/>
              </a:solidFill>
            </a:endParaRPr>
          </a:p>
        </p:txBody>
      </p:sp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9421813" y="1744663"/>
            <a:ext cx="12387262" cy="730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lnSpc>
                <a:spcPct val="50000"/>
              </a:lnSpc>
              <a:spcBef>
                <a:spcPts val="59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Restrictions and nice to know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Not all types are supported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see the schema browser in the portal or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  <a:hlinkClick r:id="rId10"/>
              </a:rPr>
              <a:t>https://docs.microsoft.com/en-ca/azure/azure-resource-manager/complete-mode-deletion</a:t>
            </a:r>
            <a:endParaRPr lang="en-US" altLang="en-US" sz="40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endParaRPr lang="en-US" altLang="en-US" sz="40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Need to implement a paging mechanism when you have a large result set or more than 1000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11289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2F34A302-EC96-49D3-878C-1C7347B942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122363" y="798513"/>
            <a:ext cx="22137687" cy="12117387"/>
          </a:xfrm>
          <a:prstGeom prst="rect">
            <a:avLst/>
          </a:prstGeom>
          <a:solidFill>
            <a:srgbClr val="CDE1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en-US" altLang="en-US" sz="3200">
              <a:solidFill>
                <a:srgbClr val="FFFFFF"/>
              </a:solidFill>
            </a:endParaRP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9B5A4EAA-1C45-4EF5-84F9-029A9F77D2A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094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30DB2F7D-47CF-4720-9F28-572CD729D08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6501382" y="5580063"/>
            <a:ext cx="11379717" cy="137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Query syntax and basics</a:t>
            </a:r>
          </a:p>
        </p:txBody>
      </p:sp>
    </p:spTree>
    <p:extLst>
      <p:ext uri="{BB962C8B-B14F-4D97-AF65-F5344CB8AC3E}">
        <p14:creationId xmlns:p14="http://schemas.microsoft.com/office/powerpoint/2010/main" val="83089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3">
            <a:extLst>
              <a:ext uri="{FF2B5EF4-FFF2-40B4-BE49-F238E27FC236}">
                <a16:creationId xmlns:a16="http://schemas.microsoft.com/office/drawing/2014/main" id="{9B5A4EAA-1C45-4EF5-84F9-029A9F77D2A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 rot="-5400000">
            <a:off x="-54094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4" name="Picture 3" descr="The inside of a building&#10;&#10;Description automatically generated">
            <a:extLst>
              <a:ext uri="{FF2B5EF4-FFF2-40B4-BE49-F238E27FC236}">
                <a16:creationId xmlns:a16="http://schemas.microsoft.com/office/drawing/2014/main" id="{9683100B-090A-40BD-B923-727D93AEFD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54" y="7766"/>
            <a:ext cx="18277645" cy="137082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B3D28F-0E0D-42BD-8AC6-7069615DB0B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905000" y="3769935"/>
            <a:ext cx="11582400" cy="2452593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/>
            <a:r>
              <a:rPr lang="en-US" dirty="0"/>
              <a:t>Query language is based on the </a:t>
            </a:r>
            <a:r>
              <a:rPr lang="en-US" u="sng" dirty="0">
                <a:hlinkClick r:id="rId7"/>
              </a:rPr>
              <a:t>Kusto query language</a:t>
            </a:r>
            <a:r>
              <a:rPr lang="en-US" dirty="0"/>
              <a:t> used by Azure Data Explorer.</a:t>
            </a:r>
            <a:endParaRPr kumimoji="0" 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2440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59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String operators</a:t>
            </a:r>
          </a:p>
          <a:p>
            <a:pPr algn="l" eaLnBrk="1">
              <a:lnSpc>
                <a:spcPct val="75000"/>
              </a:lnSpc>
              <a:spcBef>
                <a:spcPts val="5900"/>
              </a:spcBef>
            </a:pPr>
            <a:r>
              <a:rPr lang="en-US" sz="4000" dirty="0">
                <a:hlinkClick r:id="rId10"/>
              </a:rPr>
              <a:t>https://docs.microsoft.com/en-us/azure/kusto/query/datatypes-string-operators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72BD04-6A95-49EF-ACEB-3446305F464A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650253392"/>
              </p:ext>
            </p:extLst>
          </p:nvPr>
        </p:nvGraphicFramePr>
        <p:xfrm>
          <a:off x="7477124" y="5105400"/>
          <a:ext cx="14468478" cy="81153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401529">
                  <a:extLst>
                    <a:ext uri="{9D8B030D-6E8A-4147-A177-3AD203B41FA5}">
                      <a16:colId xmlns:a16="http://schemas.microsoft.com/office/drawing/2014/main" val="291988510"/>
                    </a:ext>
                  </a:extLst>
                </a:gridCol>
                <a:gridCol w="3688983">
                  <a:extLst>
                    <a:ext uri="{9D8B030D-6E8A-4147-A177-3AD203B41FA5}">
                      <a16:colId xmlns:a16="http://schemas.microsoft.com/office/drawing/2014/main" val="4147376110"/>
                    </a:ext>
                  </a:extLst>
                </a:gridCol>
                <a:gridCol w="3688983">
                  <a:extLst>
                    <a:ext uri="{9D8B030D-6E8A-4147-A177-3AD203B41FA5}">
                      <a16:colId xmlns:a16="http://schemas.microsoft.com/office/drawing/2014/main" val="847261360"/>
                    </a:ext>
                  </a:extLst>
                </a:gridCol>
                <a:gridCol w="3688983">
                  <a:extLst>
                    <a:ext uri="{9D8B030D-6E8A-4147-A177-3AD203B41FA5}">
                      <a16:colId xmlns:a16="http://schemas.microsoft.com/office/drawing/2014/main" val="12031545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1" kern="1200" dirty="0">
                          <a:sym typeface="Helvetica Light" charset="0"/>
                        </a:rPr>
                        <a:t>Operator</a:t>
                      </a:r>
                      <a:endParaRPr lang="en-US" sz="4000" b="1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1" kern="1200" dirty="0">
                          <a:sym typeface="Helvetica Light" charset="0"/>
                        </a:rPr>
                        <a:t>Description</a:t>
                      </a:r>
                      <a:endParaRPr lang="en-US" sz="4000" b="1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1" kern="1200" dirty="0">
                          <a:sym typeface="Helvetica Light" charset="0"/>
                        </a:rPr>
                        <a:t>Case-Sensitive</a:t>
                      </a:r>
                      <a:endParaRPr lang="en-US" sz="4000" b="1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1" kern="1200" dirty="0">
                          <a:sym typeface="Helvetica Light" charset="0"/>
                        </a:rPr>
                        <a:t>Example (yields true)</a:t>
                      </a:r>
                      <a:endParaRPr lang="en-US" sz="4000" b="1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 anchor="b"/>
                </a:tc>
                <a:extLst>
                  <a:ext uri="{0D108BD9-81ED-4DB2-BD59-A6C34878D82A}">
                    <a16:rowId xmlns:a16="http://schemas.microsoft.com/office/drawing/2014/main" val="1083487165"/>
                  </a:ext>
                </a:extLst>
              </a:tr>
              <a:tr h="697474"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 dirty="0">
                          <a:sym typeface="Helvetica Light" charset="0"/>
                        </a:rPr>
                        <a:t>==</a:t>
                      </a:r>
                      <a:endParaRPr lang="en-US" sz="4000" b="0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 dirty="0">
                          <a:sym typeface="Helvetica Light" charset="0"/>
                        </a:rPr>
                        <a:t>Equals</a:t>
                      </a:r>
                      <a:endParaRPr lang="en-US" sz="4000" b="0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 dirty="0">
                          <a:sym typeface="Helvetica Light" charset="0"/>
                        </a:rPr>
                        <a:t>Yes</a:t>
                      </a:r>
                      <a:endParaRPr lang="en-US" sz="4000" b="0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>
                          <a:sym typeface="Helvetica Light" charset="0"/>
                        </a:rPr>
                        <a:t>"aBc" == "aBc"</a:t>
                      </a:r>
                      <a:endParaRPr lang="en-US" sz="4000" b="0" kern="120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35483464"/>
                  </a:ext>
                </a:extLst>
              </a:tr>
              <a:tr h="697474"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>
                          <a:sym typeface="Helvetica Light" charset="0"/>
                        </a:rPr>
                        <a:t>!=</a:t>
                      </a:r>
                      <a:endParaRPr lang="en-US" sz="4000" b="0" kern="120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>
                          <a:sym typeface="Helvetica Light" charset="0"/>
                        </a:rPr>
                        <a:t>Not equals</a:t>
                      </a:r>
                      <a:endParaRPr lang="en-US" sz="4000" b="0" kern="120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 dirty="0">
                          <a:sym typeface="Helvetica Light" charset="0"/>
                        </a:rPr>
                        <a:t>Yes</a:t>
                      </a:r>
                      <a:endParaRPr lang="en-US" sz="4000" b="0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>
                          <a:sym typeface="Helvetica Light" charset="0"/>
                        </a:rPr>
                        <a:t>"abc" != "ABC"</a:t>
                      </a:r>
                      <a:endParaRPr lang="en-US" sz="4000" b="0" kern="120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825567"/>
                  </a:ext>
                </a:extLst>
              </a:tr>
              <a:tr h="697474"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>
                          <a:sym typeface="Helvetica Light" charset="0"/>
                        </a:rPr>
                        <a:t>=~</a:t>
                      </a:r>
                      <a:endParaRPr lang="en-US" sz="4000" b="0" kern="120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>
                          <a:sym typeface="Helvetica Light" charset="0"/>
                        </a:rPr>
                        <a:t>Equals</a:t>
                      </a:r>
                      <a:endParaRPr lang="en-US" sz="4000" b="0" kern="120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 dirty="0">
                          <a:sym typeface="Helvetica Light" charset="0"/>
                        </a:rPr>
                        <a:t>No</a:t>
                      </a:r>
                      <a:endParaRPr lang="en-US" sz="4000" b="0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 dirty="0">
                          <a:sym typeface="Helvetica Light" charset="0"/>
                        </a:rPr>
                        <a:t>"</a:t>
                      </a:r>
                      <a:r>
                        <a:rPr lang="en-US" sz="4000" kern="1200" dirty="0" err="1">
                          <a:sym typeface="Helvetica Light" charset="0"/>
                        </a:rPr>
                        <a:t>abc</a:t>
                      </a:r>
                      <a:r>
                        <a:rPr lang="en-US" sz="4000" kern="1200" dirty="0">
                          <a:sym typeface="Helvetica Light" charset="0"/>
                        </a:rPr>
                        <a:t>" =~ "ABC"</a:t>
                      </a:r>
                      <a:endParaRPr lang="en-US" sz="4000" b="0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08175959"/>
                  </a:ext>
                </a:extLst>
              </a:tr>
              <a:tr h="697474"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 dirty="0">
                          <a:sym typeface="Helvetica Light" charset="0"/>
                        </a:rPr>
                        <a:t>!~</a:t>
                      </a:r>
                      <a:endParaRPr lang="en-US" sz="4000" b="0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 dirty="0">
                          <a:sym typeface="Helvetica Light" charset="0"/>
                        </a:rPr>
                        <a:t>Not equals</a:t>
                      </a:r>
                      <a:endParaRPr lang="en-US" sz="4000" b="0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>
                          <a:sym typeface="Helvetica Light" charset="0"/>
                        </a:rPr>
                        <a:t>No</a:t>
                      </a:r>
                      <a:endParaRPr lang="en-US" sz="4000" b="0" kern="120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0" kern="1200" dirty="0">
                          <a:sym typeface="Helvetica Light" charset="0"/>
                        </a:rPr>
                        <a:t>"</a:t>
                      </a:r>
                      <a:r>
                        <a:rPr lang="en-US" sz="4000" kern="1200" dirty="0" err="1">
                          <a:sym typeface="Helvetica Light" charset="0"/>
                        </a:rPr>
                        <a:t>aBc</a:t>
                      </a:r>
                      <a:r>
                        <a:rPr lang="en-US" sz="4000" kern="1200" dirty="0">
                          <a:sym typeface="Helvetica Light" charset="0"/>
                        </a:rPr>
                        <a:t>" !~ "</a:t>
                      </a:r>
                      <a:r>
                        <a:rPr lang="en-US" sz="4000" kern="1200" dirty="0" err="1">
                          <a:sym typeface="Helvetica Light" charset="0"/>
                        </a:rPr>
                        <a:t>xyz</a:t>
                      </a:r>
                      <a:r>
                        <a:rPr lang="en-US" sz="4000" kern="1200" dirty="0">
                          <a:sym typeface="Helvetica Light" charset="0"/>
                        </a:rPr>
                        <a:t>"</a:t>
                      </a:r>
                      <a:endParaRPr lang="en-US" sz="4000" b="0" kern="12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  <a:sym typeface="Helvetica Light" charset="0"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664242092"/>
                  </a:ext>
                </a:extLst>
              </a:tr>
              <a:tr h="69747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4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contains</a:t>
                      </a: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4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RHS occurs as a subsequence of LHS</a:t>
                      </a: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4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4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4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FabriKam</a:t>
                      </a:r>
                      <a:r>
                        <a:rPr lang="en-US" sz="4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contains "</a:t>
                      </a:r>
                      <a:r>
                        <a:rPr lang="en-US" sz="4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BRik</a:t>
                      </a:r>
                      <a:r>
                        <a:rPr lang="en-US" sz="4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0104879"/>
                  </a:ext>
                </a:extLst>
              </a:tr>
              <a:tr h="69747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4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matches regex</a:t>
                      </a: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4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LHS contains a match for RHS</a:t>
                      </a: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4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4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4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Fabrikam</a:t>
                      </a:r>
                      <a:r>
                        <a:rPr lang="en-US" sz="4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matches regex "b.*k"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90472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49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3375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where operator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Filters to the subset of rows that satisfy a predicate.</a:t>
            </a: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hlinkClick r:id="rId10"/>
              </a:rPr>
              <a:t>https://docs.microsoft.com/en-us/azure/kusto/query/whereoperator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632114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 fontScale="92500" lnSpcReduction="10000"/>
            </a:bodyPr>
            <a:lstStyle/>
            <a:p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// all web sites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Resources</a:t>
              </a: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type =~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Microsoft.Web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/sites"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// all resources not global or </a:t>
              </a:r>
              <a:r>
                <a:rPr lang="en-US" sz="3200" dirty="0" err="1">
                  <a:solidFill>
                    <a:srgbClr val="608B4E"/>
                  </a:solidFill>
                  <a:latin typeface="Consolas" panose="020B0609020204030204" pitchFamily="49" charset="0"/>
                </a:rPr>
                <a:t>canada</a:t>
              </a:r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, excluding </a:t>
              </a:r>
              <a:r>
                <a:rPr lang="en-US" sz="3200" dirty="0" err="1">
                  <a:solidFill>
                    <a:srgbClr val="608B4E"/>
                  </a:solidFill>
                  <a:latin typeface="Consolas" panose="020B0609020204030204" pitchFamily="49" charset="0"/>
                </a:rPr>
                <a:t>networkwatchers</a:t>
              </a:r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 and Microsoft insights types</a:t>
              </a:r>
              <a:b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Resources</a:t>
              </a: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location !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contains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'global'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and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location !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contains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canada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type !~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Microsoft.Network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networkwatchers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type !</a:t>
              </a:r>
              <a:r>
                <a:rPr lang="en-US" sz="32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startswith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microsoft.insights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/'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b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743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399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project operator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Select the columns to include, rename or drop, and insert new computed columns.</a:t>
            </a: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hlinkClick r:id="rId10"/>
              </a:rPr>
              <a:t>https://docs.microsoft.com/en-us/azure/kusto/query/projectoperator</a:t>
            </a:r>
            <a:endParaRPr lang="en-US" sz="4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163801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/>
            </a:bodyPr>
            <a:lstStyle/>
            <a:p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// all web sites, returning only </a:t>
              </a:r>
              <a:r>
                <a:rPr lang="en-US" sz="3200" dirty="0" err="1">
                  <a:solidFill>
                    <a:srgbClr val="608B4E"/>
                  </a:solidFill>
                  <a:latin typeface="Consolas" panose="020B0609020204030204" pitchFamily="49" charset="0"/>
                </a:rPr>
                <a:t>subscriptionId</a:t>
              </a:r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3200" dirty="0" err="1">
                  <a:solidFill>
                    <a:srgbClr val="608B4E"/>
                  </a:solidFill>
                  <a:latin typeface="Consolas" panose="020B0609020204030204" pitchFamily="49" charset="0"/>
                </a:rPr>
                <a:t>resourceGroup</a:t>
              </a:r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 and name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Resources</a:t>
              </a: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type =~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Microsoft.Web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/sites"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project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subscriptionId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resourceGroup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3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C8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BDDB3ADF-ED92-4388-9E3E-25212C1C507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122363" y="798513"/>
            <a:ext cx="22137687" cy="121173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en-US" altLang="en-US" sz="3200" dirty="0">
              <a:solidFill>
                <a:srgbClr val="FFFFFF"/>
              </a:solidFill>
            </a:endParaRPr>
          </a:p>
        </p:txBody>
      </p:sp>
      <p:pic>
        <p:nvPicPr>
          <p:cNvPr id="3" name="Picture 2" descr="A person in a blue shirt&#10;&#10;Description automatically generated">
            <a:extLst>
              <a:ext uri="{FF2B5EF4-FFF2-40B4-BE49-F238E27FC236}">
                <a16:creationId xmlns:a16="http://schemas.microsoft.com/office/drawing/2014/main" id="{3FDD9F9D-077C-4259-9C55-948808844C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268" y="799307"/>
            <a:ext cx="11366637" cy="12117386"/>
          </a:xfrm>
          <a:prstGeom prst="rect">
            <a:avLst/>
          </a:prstGeom>
        </p:spPr>
      </p:pic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1914525" y="1558925"/>
            <a:ext cx="8760411" cy="137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8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Stephane Lapointe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73ACB2-73D9-4042-AE00-B9B4C8FD65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83" y="9077165"/>
            <a:ext cx="9525000" cy="2914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6165B23-3AFF-44B7-B5EB-114140DD478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270919" y="3106263"/>
            <a:ext cx="4924505" cy="914400"/>
            <a:chOff x="2270919" y="3106263"/>
            <a:chExt cx="4924505" cy="914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99C78B-B126-410C-8BDF-3371641BD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270919" y="3106263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AB0A88-DA59-400B-9F11-08061D16E302}"/>
                </a:ext>
              </a:extLst>
            </p:cNvPr>
            <p:cNvSpPr txBox="1"/>
            <p:nvPr/>
          </p:nvSpPr>
          <p:spPr>
            <a:xfrm>
              <a:off x="3440870" y="3106263"/>
              <a:ext cx="375455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solidFill>
                    <a:srgbClr val="76B6B5"/>
                  </a:solidFill>
                  <a:latin typeface="Helvetica Neue"/>
                </a:rPr>
                <a:t>@</a:t>
              </a:r>
              <a:r>
                <a:rPr lang="fr-CA" dirty="0" err="1">
                  <a:solidFill>
                    <a:srgbClr val="76B6B5"/>
                  </a:solidFill>
                  <a:latin typeface="Helvetica Neue"/>
                </a:rPr>
                <a:t>s_lapointe</a:t>
              </a:r>
              <a:endParaRPr lang="en-US" dirty="0">
                <a:solidFill>
                  <a:srgbClr val="76B6B5"/>
                </a:solidFill>
                <a:latin typeface="Helvetica Neue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9D54ACC-B27F-47D9-8799-61B8C52E2D9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914525" y="7690313"/>
            <a:ext cx="83832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>
                <a:solidFill>
                  <a:srgbClr val="76B6B5"/>
                </a:solidFill>
                <a:latin typeface="Helvetica Neue"/>
              </a:rPr>
              <a:t>Microsoft Azure MVP</a:t>
            </a:r>
          </a:p>
          <a:p>
            <a:endParaRPr lang="fr-CA" sz="4400" dirty="0">
              <a:solidFill>
                <a:srgbClr val="76B6B5"/>
              </a:solidFill>
              <a:latin typeface="Helvetica Neue"/>
            </a:endParaRPr>
          </a:p>
          <a:p>
            <a:r>
              <a:rPr lang="fr-CA" sz="4400" dirty="0">
                <a:solidFill>
                  <a:srgbClr val="76B6B5"/>
                </a:solidFill>
                <a:latin typeface="Helvetica Neue"/>
              </a:rPr>
              <a:t>Cloud Solutions Architect</a:t>
            </a:r>
            <a:endParaRPr lang="en-US" sz="4400" dirty="0">
              <a:solidFill>
                <a:srgbClr val="76B6B5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14581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399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project-away operator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Select what columns in the input to exclude from the output.</a:t>
            </a:r>
            <a:endParaRPr lang="en-US" altLang="en-US" sz="4000" b="1" dirty="0">
              <a:solidFill>
                <a:srgbClr val="101A3A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hlinkClick r:id="rId10"/>
              </a:rPr>
              <a:t>https://docs.microsoft.com/en-us/azure/kusto/query/projectawayoperator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163801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/>
            </a:bodyPr>
            <a:lstStyle/>
            <a:p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// all web sites returning all information but properties (bag) and </a:t>
              </a:r>
              <a:r>
                <a:rPr lang="en-US" sz="3200" dirty="0" err="1">
                  <a:solidFill>
                    <a:srgbClr val="608B4E"/>
                  </a:solidFill>
                  <a:latin typeface="Consolas" panose="020B0609020204030204" pitchFamily="49" charset="0"/>
                </a:rPr>
                <a:t>managedby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Resources</a:t>
              </a: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type =~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Microsoft.Web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/sites"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project-away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properties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managedBy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3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399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</a:t>
            </a: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x</a:t>
            </a: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tend operator</a:t>
            </a: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solidFill>
                  <a:srgbClr val="171717"/>
                </a:solidFill>
                <a:latin typeface="Segoe UI" panose="020B0502040204020203" pitchFamily="34" charset="0"/>
              </a:rPr>
              <a:t>Create calculated columns and append them to the result set.</a:t>
            </a:r>
            <a:endParaRPr lang="en-US" altLang="en-US" sz="4000" b="1" dirty="0">
              <a:solidFill>
                <a:srgbClr val="101A3A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hlinkClick r:id="rId10"/>
              </a:rPr>
              <a:t>https://docs.microsoft.com/en-us/azure/kusto/query/extendoperator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163801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/>
            </a:bodyPr>
            <a:lstStyle/>
            <a:p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// all web certificates that expires within 90 days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Resources</a:t>
              </a: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type =~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Microsoft.Web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/certificates"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and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	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properties</a:t>
              </a:r>
              <a:r>
                <a:rPr lang="en-US" sz="3200" dirty="0" err="1">
                  <a:solidFill>
                    <a:srgbClr val="DCDCD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expirationDate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&lt;= now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3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90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d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)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extend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expirationDate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tostring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properties</a:t>
              </a:r>
              <a:r>
                <a:rPr lang="en-US" sz="3200" dirty="0" err="1">
                  <a:solidFill>
                    <a:srgbClr val="DCDCD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expirationDate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)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project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subscriptionId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resourceGroup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name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location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	thumbprint =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properties</a:t>
              </a:r>
              <a:r>
                <a:rPr lang="en-US" sz="3200" dirty="0" err="1">
                  <a:solidFill>
                    <a:srgbClr val="DCDCD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thumbprint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expirationDate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	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friendlyName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properties</a:t>
              </a:r>
              <a:r>
                <a:rPr lang="en-US" sz="3200" dirty="0" err="1">
                  <a:solidFill>
                    <a:srgbClr val="DCDCD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friendlyName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subjectName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= 	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properties</a:t>
              </a:r>
              <a:r>
                <a:rPr lang="en-US" sz="3200" dirty="0" err="1">
                  <a:solidFill>
                    <a:srgbClr val="DCDCD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subjectName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sort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by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expirationDate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asc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923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399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summarize operator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Produces a table that aggregates the content of the input table.</a:t>
            </a: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hlinkClick r:id="rId10"/>
              </a:rPr>
              <a:t>https://docs.microsoft.com/en-us/azure/kusto/query/summarizeoperator</a:t>
            </a:r>
            <a:endParaRPr lang="en-US" sz="4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163801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/>
            </a:bodyPr>
            <a:lstStyle/>
            <a:p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// count of all resources by subscription and location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Resources</a:t>
              </a: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summarize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count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()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by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subscriptionId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location</a:t>
              </a:r>
            </a:p>
            <a:p>
              <a:b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// count of storage accounts with HTTP enabled by location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Resources</a:t>
              </a: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type =~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Microsoft.Storage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storageAccounts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properties</a:t>
              </a:r>
              <a:r>
                <a:rPr lang="en-US" sz="3200" dirty="0" err="1">
                  <a:solidFill>
                    <a:srgbClr val="DCDCD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supportsHttpsTrafficOnly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==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'false'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summarize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count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count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()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by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location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709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353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lnSpc>
                <a:spcPct val="75000"/>
              </a:lnSpc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Querying over tags</a:t>
            </a: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solidFill>
                  <a:srgbClr val="171717"/>
                </a:solidFill>
                <a:latin typeface="Segoe UI" panose="020B0502040204020203" pitchFamily="34" charset="0"/>
              </a:rPr>
              <a:t>Use </a:t>
            </a:r>
            <a:r>
              <a:rPr lang="en-US" sz="4000" dirty="0">
                <a:solidFill>
                  <a:srgbClr val="171717"/>
                </a:solidFill>
                <a:latin typeface="Consolas" panose="020B0609020204030204" pitchFamily="49" charset="0"/>
              </a:rPr>
              <a:t>tags.name</a:t>
            </a:r>
            <a:r>
              <a:rPr lang="en-US" sz="4000" dirty="0">
                <a:solidFill>
                  <a:srgbClr val="171717"/>
                </a:solidFill>
                <a:latin typeface="Segoe UI" panose="020B0502040204020203" pitchFamily="34" charset="0"/>
              </a:rPr>
              <a:t> or </a:t>
            </a:r>
            <a:r>
              <a:rPr lang="en-US" sz="4000" dirty="0">
                <a:solidFill>
                  <a:srgbClr val="171717"/>
                </a:solidFill>
                <a:latin typeface="Consolas" panose="020B0609020204030204" pitchFamily="49" charset="0"/>
              </a:rPr>
              <a:t>tags['name']</a:t>
            </a:r>
            <a:r>
              <a:rPr lang="en-US" sz="4000" dirty="0">
                <a:solidFill>
                  <a:srgbClr val="171717"/>
                </a:solidFill>
                <a:latin typeface="Segoe UI" panose="020B0502040204020203" pitchFamily="34" charset="0"/>
              </a:rPr>
              <a:t> construct to query tags on resources.</a:t>
            </a:r>
            <a:endParaRPr lang="en-US" altLang="en-US" sz="4000" b="1" dirty="0">
              <a:solidFill>
                <a:srgbClr val="101A3A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lnSpc>
                <a:spcPct val="75000"/>
              </a:lnSpc>
              <a:spcBef>
                <a:spcPts val="3000"/>
              </a:spcBef>
            </a:pPr>
            <a:r>
              <a:rPr lang="en-US" sz="4000" dirty="0">
                <a:hlinkClick r:id="rId10"/>
              </a:rPr>
              <a:t>https://docs.microsoft.com/en-us/azure/kusto/query/extendoperator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163801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/>
            </a:bodyPr>
            <a:lstStyle/>
            <a:p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// return all resources with the value 'production' in the 'environment' tag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Resources</a:t>
              </a: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tags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'environment'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=~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'production'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project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subscriptionId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resourceGroup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name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tags</a:t>
              </a:r>
            </a:p>
            <a:p>
              <a:b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// return all resources where the tag 'environment' is not present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Resources</a:t>
              </a: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isempty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tags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'environment'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])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project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subscriptionId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resourceGroup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name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tags</a:t>
              </a:r>
            </a:p>
            <a:p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69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29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Tables</a:t>
            </a: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hlinkClick r:id="rId9"/>
              </a:rPr>
              <a:t>https://docs.microsoft.com/en-us/azure/governance/resource-graph/concepts/query-language#resource-graph-tables</a:t>
            </a:r>
            <a:endParaRPr lang="en-US" altLang="en-US" sz="4000" b="1" dirty="0">
              <a:solidFill>
                <a:srgbClr val="101A3A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778C83-C93D-4CC9-ADFC-5CB04B20C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71776"/>
              </p:ext>
            </p:extLst>
          </p:nvPr>
        </p:nvGraphicFramePr>
        <p:xfrm>
          <a:off x="7477124" y="5105400"/>
          <a:ext cx="15520990" cy="725999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5832477">
                  <a:extLst>
                    <a:ext uri="{9D8B030D-6E8A-4147-A177-3AD203B41FA5}">
                      <a16:colId xmlns:a16="http://schemas.microsoft.com/office/drawing/2014/main" val="176890900"/>
                    </a:ext>
                  </a:extLst>
                </a:gridCol>
                <a:gridCol w="9688513">
                  <a:extLst>
                    <a:ext uri="{9D8B030D-6E8A-4147-A177-3AD203B41FA5}">
                      <a16:colId xmlns:a16="http://schemas.microsoft.com/office/drawing/2014/main" val="2579639806"/>
                    </a:ext>
                  </a:extLst>
                </a:gridCol>
              </a:tblGrid>
              <a:tr h="71163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dirty="0">
                          <a:effectLst/>
                        </a:rPr>
                        <a:t>Resource Graph tables</a:t>
                      </a:r>
                    </a:p>
                  </a:txBody>
                  <a:tcPr marL="152400" marR="152400" marT="114300" marB="1143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dirty="0">
                          <a:effectLst/>
                        </a:rPr>
                        <a:t>Description</a:t>
                      </a:r>
                    </a:p>
                  </a:txBody>
                  <a:tcPr marL="152400" marR="152400" marT="114300" marB="114300" anchor="b"/>
                </a:tc>
                <a:extLst>
                  <a:ext uri="{0D108BD9-81ED-4DB2-BD59-A6C34878D82A}">
                    <a16:rowId xmlns:a16="http://schemas.microsoft.com/office/drawing/2014/main" val="2896981068"/>
                  </a:ext>
                </a:extLst>
              </a:tr>
              <a:tr h="1487968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>
                          <a:effectLst/>
                        </a:rPr>
                        <a:t>Resources</a:t>
                      </a: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>
                          <a:effectLst/>
                        </a:rPr>
                        <a:t>The </a:t>
                      </a:r>
                      <a:r>
                        <a:rPr lang="en-US" sz="3200" b="1" dirty="0">
                          <a:effectLst/>
                        </a:rPr>
                        <a:t>default table </a:t>
                      </a:r>
                      <a:r>
                        <a:rPr lang="en-US" sz="3200" b="0" dirty="0">
                          <a:effectLst/>
                        </a:rPr>
                        <a:t>if none defined in the query. Most Resource Manager resource types and properties are here.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2314449949"/>
                  </a:ext>
                </a:extLst>
              </a:tr>
              <a:tr h="226429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 err="1">
                          <a:effectLst/>
                        </a:rPr>
                        <a:t>ResourceContainers</a:t>
                      </a:r>
                      <a:endParaRPr lang="en-US" sz="3200" b="0" dirty="0">
                        <a:effectLst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>
                          <a:effectLst/>
                        </a:rPr>
                        <a:t>Includes subscription (</a:t>
                      </a:r>
                      <a:r>
                        <a:rPr lang="en-US" sz="3200" b="0" dirty="0" err="1">
                          <a:effectLst/>
                        </a:rPr>
                        <a:t>Microsoft.Resources</a:t>
                      </a:r>
                      <a:r>
                        <a:rPr lang="en-US" sz="3200" b="0" dirty="0">
                          <a:effectLst/>
                        </a:rPr>
                        <a:t>/subscriptions) and resource group (</a:t>
                      </a:r>
                      <a:r>
                        <a:rPr lang="en-US" sz="3200" b="0" dirty="0" err="1">
                          <a:effectLst/>
                        </a:rPr>
                        <a:t>Microsoft.Resources</a:t>
                      </a:r>
                      <a:r>
                        <a:rPr lang="en-US" sz="3200" b="0" dirty="0">
                          <a:effectLst/>
                        </a:rPr>
                        <a:t>/subscriptions/</a:t>
                      </a:r>
                      <a:r>
                        <a:rPr lang="en-US" sz="3200" b="0" dirty="0" err="1">
                          <a:effectLst/>
                        </a:rPr>
                        <a:t>resourcegroups</a:t>
                      </a:r>
                      <a:r>
                        <a:rPr lang="en-US" sz="3200" b="0" dirty="0">
                          <a:effectLst/>
                        </a:rPr>
                        <a:t>)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1226652243"/>
                  </a:ext>
                </a:extLst>
              </a:tr>
              <a:tr h="1487968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 err="1">
                          <a:effectLst/>
                        </a:rPr>
                        <a:t>AlertsManagementResources</a:t>
                      </a:r>
                      <a:endParaRPr lang="en-US" sz="3200" b="0" dirty="0">
                        <a:effectLst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>
                          <a:effectLst/>
                        </a:rPr>
                        <a:t>Includes resources related to </a:t>
                      </a:r>
                      <a:r>
                        <a:rPr lang="en-US" sz="3200" b="0" dirty="0" err="1">
                          <a:effectLst/>
                        </a:rPr>
                        <a:t>Microsoft.AlertsManagement</a:t>
                      </a:r>
                      <a:r>
                        <a:rPr lang="en-US" sz="3200" b="0" dirty="0">
                          <a:effectLst/>
                        </a:rPr>
                        <a:t>.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3879672113"/>
                  </a:ext>
                </a:extLst>
              </a:tr>
              <a:tr h="1099803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 err="1">
                          <a:effectLst/>
                        </a:rPr>
                        <a:t>SecurityResources</a:t>
                      </a:r>
                      <a:endParaRPr lang="en-US" sz="3200" b="0" dirty="0">
                        <a:effectLst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>
                          <a:effectLst/>
                        </a:rPr>
                        <a:t>Includes resources related to </a:t>
                      </a:r>
                      <a:r>
                        <a:rPr lang="en-US" sz="3200" b="0" dirty="0" err="1">
                          <a:effectLst/>
                        </a:rPr>
                        <a:t>Microsoft.Security</a:t>
                      </a:r>
                      <a:r>
                        <a:rPr lang="en-US" sz="3200" b="0" dirty="0">
                          <a:effectLst/>
                        </a:rPr>
                        <a:t>.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3777321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281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29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Tables</a:t>
            </a: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hlinkClick r:id="rId9"/>
              </a:rPr>
              <a:t>https://docs.microsoft.com/en-us/azure/governance/resource-graph/concepts/query-language#resource-graph-tables</a:t>
            </a:r>
            <a:endParaRPr lang="en-US" altLang="en-US" sz="4000" b="1" dirty="0">
              <a:solidFill>
                <a:srgbClr val="101A3A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778C83-C93D-4CC9-ADFC-5CB04B20C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954072"/>
              </p:ext>
            </p:extLst>
          </p:nvPr>
        </p:nvGraphicFramePr>
        <p:xfrm>
          <a:off x="7477124" y="5105400"/>
          <a:ext cx="15520990" cy="595651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5832477">
                  <a:extLst>
                    <a:ext uri="{9D8B030D-6E8A-4147-A177-3AD203B41FA5}">
                      <a16:colId xmlns:a16="http://schemas.microsoft.com/office/drawing/2014/main" val="176890900"/>
                    </a:ext>
                  </a:extLst>
                </a:gridCol>
                <a:gridCol w="9688513">
                  <a:extLst>
                    <a:ext uri="{9D8B030D-6E8A-4147-A177-3AD203B41FA5}">
                      <a16:colId xmlns:a16="http://schemas.microsoft.com/office/drawing/2014/main" val="2579639806"/>
                    </a:ext>
                  </a:extLst>
                </a:gridCol>
              </a:tblGrid>
              <a:tr h="71163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dirty="0">
                          <a:effectLst/>
                        </a:rPr>
                        <a:t>Resource Graph tables</a:t>
                      </a:r>
                    </a:p>
                  </a:txBody>
                  <a:tcPr marL="152400" marR="152400" marT="114300" marB="1143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dirty="0">
                          <a:effectLst/>
                        </a:rPr>
                        <a:t>Description</a:t>
                      </a:r>
                    </a:p>
                  </a:txBody>
                  <a:tcPr marL="152400" marR="152400" marT="114300" marB="114300" anchor="b"/>
                </a:tc>
                <a:extLst>
                  <a:ext uri="{0D108BD9-81ED-4DB2-BD59-A6C34878D82A}">
                    <a16:rowId xmlns:a16="http://schemas.microsoft.com/office/drawing/2014/main" val="2896981068"/>
                  </a:ext>
                </a:extLst>
              </a:tr>
              <a:tr h="1487968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 err="1">
                          <a:effectLst/>
                        </a:rPr>
                        <a:t>AdvisorResources</a:t>
                      </a:r>
                      <a:endParaRPr lang="en-US" sz="3200" b="0" dirty="0">
                        <a:effectLst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>
                          <a:effectLst/>
                        </a:rPr>
                        <a:t>Includes resources related to </a:t>
                      </a:r>
                      <a:r>
                        <a:rPr lang="en-US" sz="3200" b="0" dirty="0" err="1">
                          <a:effectLst/>
                        </a:rPr>
                        <a:t>Microsoft.Advisor</a:t>
                      </a:r>
                      <a:r>
                        <a:rPr lang="en-US" sz="3200" b="0" dirty="0">
                          <a:effectLst/>
                        </a:rPr>
                        <a:t>.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2314449949"/>
                  </a:ext>
                </a:extLst>
              </a:tr>
              <a:tr h="226429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 err="1">
                          <a:effectLst/>
                        </a:rPr>
                        <a:t>HealthResources</a:t>
                      </a:r>
                      <a:endParaRPr lang="en-US" sz="3200" b="0" dirty="0">
                        <a:effectLst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>
                          <a:effectLst/>
                        </a:rPr>
                        <a:t>Includes resources related to </a:t>
                      </a:r>
                      <a:r>
                        <a:rPr lang="en-US" sz="3200" b="0" dirty="0" err="1">
                          <a:effectLst/>
                        </a:rPr>
                        <a:t>Microsoft.ResourceHealth</a:t>
                      </a:r>
                      <a:r>
                        <a:rPr lang="en-US" sz="3200" b="0" dirty="0">
                          <a:effectLst/>
                        </a:rPr>
                        <a:t>.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1226652243"/>
                  </a:ext>
                </a:extLst>
              </a:tr>
              <a:tr h="1487968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 err="1">
                          <a:effectLst/>
                        </a:rPr>
                        <a:t>MaintenanceResources</a:t>
                      </a:r>
                      <a:endParaRPr lang="en-US" sz="3200" b="0" dirty="0">
                        <a:effectLst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0" dirty="0">
                          <a:effectLst/>
                        </a:rPr>
                        <a:t>Includes resources related to </a:t>
                      </a:r>
                      <a:r>
                        <a:rPr lang="en-US" sz="3200" b="0" dirty="0" err="1">
                          <a:effectLst/>
                        </a:rPr>
                        <a:t>Microsoft.Maintenance</a:t>
                      </a:r>
                      <a:r>
                        <a:rPr lang="en-US" sz="3200" b="0" dirty="0">
                          <a:effectLst/>
                        </a:rPr>
                        <a:t>.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3879672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71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6915354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</a:t>
            </a:r>
          </a:p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 Graph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453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lnSpc>
                <a:spcPct val="75000"/>
              </a:lnSpc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Join operator</a:t>
            </a:r>
          </a:p>
          <a:p>
            <a:pPr algn="l" eaLnBrk="1">
              <a:lnSpc>
                <a:spcPct val="75000"/>
              </a:lnSpc>
              <a:spcBef>
                <a:spcPts val="3000"/>
              </a:spcBef>
            </a:pPr>
            <a:r>
              <a:rPr lang="en-US" sz="4000" dirty="0">
                <a:hlinkClick r:id="rId10"/>
              </a:rPr>
              <a:t>https://docs.microsoft.com/en-us/azure/kusto/query/joinoperator</a:t>
            </a:r>
            <a:endParaRPr lang="en-US" sz="4000" dirty="0"/>
          </a:p>
          <a:p>
            <a:pPr algn="l" eaLnBrk="1">
              <a:lnSpc>
                <a:spcPct val="75000"/>
              </a:lnSpc>
              <a:spcBef>
                <a:spcPts val="3000"/>
              </a:spcBef>
            </a:pPr>
            <a:endParaRPr lang="en-US" altLang="en-US" sz="4000" b="1" dirty="0">
              <a:solidFill>
                <a:srgbClr val="101A3A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lnSpc>
                <a:spcPct val="75000"/>
              </a:lnSpc>
              <a:spcBef>
                <a:spcPts val="3000"/>
              </a:spcBef>
            </a:pPr>
            <a:r>
              <a:rPr lang="en-US" altLang="en-US" sz="4000" i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hint:</a:t>
            </a: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</a:t>
            </a:r>
            <a:r>
              <a:rPr lang="en-US" altLang="en-US" sz="4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you can use kind = </a:t>
            </a:r>
            <a:r>
              <a:rPr lang="en-US" altLang="en-US" sz="4000" dirty="0" err="1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JoinType</a:t>
            </a:r>
            <a:br>
              <a:rPr lang="en-US" altLang="en-US" sz="4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br>
              <a:rPr lang="en-US" altLang="en-US" sz="4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en-US" sz="4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kind = inner | kind = </a:t>
            </a:r>
            <a:r>
              <a:rPr lang="en-US" altLang="en-US" sz="4000" dirty="0" err="1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leftouter</a:t>
            </a:r>
            <a:r>
              <a:rPr lang="en-US" altLang="en-US" sz="4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etc.</a:t>
            </a:r>
            <a:endParaRPr lang="en-US" altLang="en-US" sz="4000" b="1" dirty="0">
              <a:solidFill>
                <a:srgbClr val="101A3A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163801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/>
            </a:bodyPr>
            <a:lstStyle/>
            <a:p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// 1 random result joining </a:t>
              </a:r>
              <a:r>
                <a:rPr lang="en-US" sz="3200" dirty="0" err="1">
                  <a:solidFill>
                    <a:srgbClr val="608B4E"/>
                  </a:solidFill>
                  <a:latin typeface="Consolas" panose="020B0609020204030204" pitchFamily="49" charset="0"/>
                </a:rPr>
                <a:t>ResourceContainers</a:t>
              </a:r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 table to include </a:t>
              </a:r>
              <a:r>
                <a:rPr lang="en-US" sz="3200" dirty="0" err="1">
                  <a:solidFill>
                    <a:srgbClr val="608B4E"/>
                  </a:solidFill>
                  <a:latin typeface="Consolas" panose="020B0609020204030204" pitchFamily="49" charset="0"/>
                </a:rPr>
                <a:t>subscriptionName</a:t>
              </a:r>
              <a:r>
                <a:rPr lang="en-US" sz="3200" dirty="0">
                  <a:solidFill>
                    <a:srgbClr val="608B4E"/>
                  </a:solidFill>
                  <a:latin typeface="Consolas" panose="020B0609020204030204" pitchFamily="49" charset="0"/>
                </a:rPr>
                <a:t> to result set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Resources</a:t>
              </a: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join kind = </a:t>
              </a:r>
              <a:r>
                <a:rPr lang="en-US" sz="32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leftouter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ResourceContainers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	type=~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Microsoft.Resources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/Subscriptions'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project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	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subscriptionName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=name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subscriptionId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on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subscriptionId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project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type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name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subscriptionId</a:t>
              </a:r>
              <a:r>
                <a:rPr lang="en-US" sz="3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subscriptionName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limit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845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2F34A302-EC96-49D3-878C-1C7347B942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122363" y="798513"/>
            <a:ext cx="22137687" cy="12117387"/>
          </a:xfrm>
          <a:prstGeom prst="rect">
            <a:avLst/>
          </a:prstGeom>
          <a:solidFill>
            <a:srgbClr val="CDE1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en-US" altLang="en-US" sz="3200">
              <a:solidFill>
                <a:srgbClr val="FFFFFF"/>
              </a:solidFill>
            </a:endParaRP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9B5A4EAA-1C45-4EF5-84F9-029A9F77D2A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094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30DB2F7D-47CF-4720-9F28-572CD729D08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6558567" y="5580063"/>
            <a:ext cx="11265392" cy="137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Demo: ARG in the portal</a:t>
            </a:r>
          </a:p>
        </p:txBody>
      </p:sp>
    </p:spTree>
    <p:extLst>
      <p:ext uri="{BB962C8B-B14F-4D97-AF65-F5344CB8AC3E}">
        <p14:creationId xmlns:p14="http://schemas.microsoft.com/office/powerpoint/2010/main" val="1564557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C00FF-2EBA-4CDB-826B-5190859E69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822" y="1"/>
            <a:ext cx="22137612" cy="3067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6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C00FF-2EBA-4CDB-826B-5190859E69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822" y="-9167933"/>
            <a:ext cx="22137612" cy="3067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2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C8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BDDB3ADF-ED92-4388-9E3E-25212C1C507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122363" y="798513"/>
            <a:ext cx="22137687" cy="121173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en-US" altLang="en-US" sz="3200" dirty="0">
              <a:solidFill>
                <a:srgbClr val="FFFFFF"/>
              </a:solidFill>
            </a:endParaRPr>
          </a:p>
        </p:txBody>
      </p:sp>
      <p:sp>
        <p:nvSpPr>
          <p:cNvPr id="5123" name="Text Box 2">
            <a:extLst>
              <a:ext uri="{FF2B5EF4-FFF2-40B4-BE49-F238E27FC236}">
                <a16:creationId xmlns:a16="http://schemas.microsoft.com/office/drawing/2014/main" id="{858C9605-7D55-4B21-A01F-21F377534BE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9421813" y="1744663"/>
            <a:ext cx="12387262" cy="9443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lnSpc>
                <a:spcPct val="75000"/>
              </a:lnSpc>
              <a:spcBef>
                <a:spcPts val="59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Management at scale in Azure</a:t>
            </a:r>
          </a:p>
          <a:p>
            <a:pPr algn="l" eaLnBrk="1">
              <a:spcBef>
                <a:spcPts val="59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What we used to do</a:t>
            </a:r>
          </a:p>
          <a:p>
            <a:pPr algn="l" eaLnBrk="1">
              <a:spcBef>
                <a:spcPts val="59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Say hello to Azure Resource Graph</a:t>
            </a:r>
          </a:p>
          <a:p>
            <a:pPr algn="l" eaLnBrk="1">
              <a:lnSpc>
                <a:spcPct val="75000"/>
              </a:lnSpc>
              <a:spcBef>
                <a:spcPts val="59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Query syntax and basics</a:t>
            </a:r>
          </a:p>
          <a:p>
            <a:pPr algn="l" eaLnBrk="1">
              <a:lnSpc>
                <a:spcPct val="75000"/>
              </a:lnSpc>
              <a:spcBef>
                <a:spcPts val="59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ARG in the portal</a:t>
            </a:r>
          </a:p>
          <a:p>
            <a:pPr algn="l" eaLnBrk="1">
              <a:lnSpc>
                <a:spcPct val="75000"/>
              </a:lnSpc>
              <a:spcBef>
                <a:spcPts val="59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ARG outside the portal</a:t>
            </a:r>
          </a:p>
          <a:p>
            <a:pPr algn="l" eaLnBrk="1">
              <a:lnSpc>
                <a:spcPct val="75000"/>
              </a:lnSpc>
              <a:spcBef>
                <a:spcPts val="59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ARG and Azure Policy</a:t>
            </a:r>
          </a:p>
          <a:p>
            <a:pPr algn="l" eaLnBrk="1">
              <a:lnSpc>
                <a:spcPct val="75000"/>
              </a:lnSpc>
              <a:spcBef>
                <a:spcPts val="59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Q&amp;A</a:t>
            </a:r>
          </a:p>
        </p:txBody>
      </p:sp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1914525" y="1558925"/>
            <a:ext cx="3682097" cy="137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8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Agenda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</p:spTree>
    <p:extLst>
      <p:ext uri="{BB962C8B-B14F-4D97-AF65-F5344CB8AC3E}">
        <p14:creationId xmlns:p14="http://schemas.microsoft.com/office/powerpoint/2010/main" val="2485489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2F34A302-EC96-49D3-878C-1C7347B942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122363" y="798513"/>
            <a:ext cx="22137687" cy="12117387"/>
          </a:xfrm>
          <a:prstGeom prst="rect">
            <a:avLst/>
          </a:prstGeom>
          <a:solidFill>
            <a:srgbClr val="CDE1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en-US" altLang="en-US" sz="3200" dirty="0">
              <a:solidFill>
                <a:srgbClr val="FFFFFF"/>
              </a:solidFill>
            </a:endParaRP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9B5A4EAA-1C45-4EF5-84F9-029A9F77D2A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094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30DB2F7D-47CF-4720-9F28-572CD729D08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6928603" y="5580063"/>
            <a:ext cx="10525316" cy="137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ARG outside the portal</a:t>
            </a:r>
          </a:p>
        </p:txBody>
      </p:sp>
    </p:spTree>
    <p:extLst>
      <p:ext uri="{BB962C8B-B14F-4D97-AF65-F5344CB8AC3E}">
        <p14:creationId xmlns:p14="http://schemas.microsoft.com/office/powerpoint/2010/main" val="501284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4812214" cy="125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PowerShell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376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How to use Azure Resource Graph in PowerShell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Install Az modules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Install </a:t>
            </a:r>
            <a:r>
              <a:rPr lang="en-US" altLang="en-US" sz="4000" b="1" dirty="0" err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Az.ResourceGraph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module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Use </a:t>
            </a:r>
            <a:r>
              <a:rPr lang="en-US" altLang="en-US" sz="40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Search-</a:t>
            </a:r>
            <a:r>
              <a:rPr lang="en-US" altLang="en-US" sz="4000" b="1" dirty="0" err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AzGraph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cmdlet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163801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 fontScale="92500" lnSpcReduction="20000"/>
            </a:bodyPr>
            <a:lstStyle/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$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pageSize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= </a:t>
              </a:r>
              <a:r>
                <a:rPr lang="en-US" sz="2400" dirty="0">
                  <a:solidFill>
                    <a:srgbClr val="B5CEA8"/>
                  </a:solidFill>
                  <a:latin typeface=" Fira Code"/>
                </a:rPr>
                <a:t>100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$iteration = </a:t>
              </a:r>
              <a:r>
                <a:rPr lang="en-US" sz="2400" dirty="0">
                  <a:solidFill>
                    <a:srgbClr val="B5CEA8"/>
                  </a:solidFill>
                  <a:latin typeface=" Fira Code"/>
                </a:rPr>
                <a:t>0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b="1" dirty="0">
                  <a:solidFill>
                    <a:srgbClr val="D4D4D4"/>
                  </a:solidFill>
                  <a:latin typeface=" Fira Code"/>
                </a:rPr>
                <a:t>$</a:t>
              </a:r>
              <a:r>
                <a:rPr lang="en-US" sz="2400" b="1" dirty="0" err="1">
                  <a:solidFill>
                    <a:srgbClr val="D4D4D4"/>
                  </a:solidFill>
                  <a:latin typeface=" Fira Code"/>
                </a:rPr>
                <a:t>searchParams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= </a:t>
              </a:r>
              <a:r>
                <a:rPr lang="en-US" sz="2400" dirty="0">
                  <a:solidFill>
                    <a:srgbClr val="569CD6"/>
                  </a:solidFill>
                  <a:latin typeface=" Fira Code"/>
                </a:rPr>
                <a:t>@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{</a:t>
              </a: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Query = 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'where type =~ "</a:t>
              </a:r>
              <a:r>
                <a:rPr lang="en-US" sz="2400" dirty="0" err="1">
                  <a:solidFill>
                    <a:srgbClr val="CE9178"/>
                  </a:solidFill>
                  <a:latin typeface=" Fira Code"/>
                </a:rPr>
                <a:t>Microsoft.Network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/</a:t>
              </a:r>
              <a:r>
                <a:rPr lang="en-US" sz="2400" dirty="0" err="1">
                  <a:solidFill>
                    <a:srgbClr val="CE9178"/>
                  </a:solidFill>
                  <a:latin typeface=" Fira Code"/>
                </a:rPr>
                <a:t>applicationGateways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" | project id, </a:t>
              </a:r>
              <a:r>
                <a:rPr lang="en-US" sz="2400" dirty="0" err="1">
                  <a:solidFill>
                    <a:srgbClr val="CE9178"/>
                  </a:solidFill>
                  <a:latin typeface=" Fira Code"/>
                </a:rPr>
                <a:t>subscriptionId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, </a:t>
              </a:r>
              <a:r>
                <a:rPr lang="en-US" sz="2400" dirty="0" err="1">
                  <a:solidFill>
                    <a:srgbClr val="CE9178"/>
                  </a:solidFill>
                  <a:latin typeface=" Fira Code"/>
                </a:rPr>
                <a:t>subscriptionDisplayName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, </a:t>
              </a:r>
              <a:r>
                <a:rPr lang="en-US" sz="2400" dirty="0" err="1">
                  <a:solidFill>
                    <a:srgbClr val="CE9178"/>
                  </a:solidFill>
                  <a:latin typeface=" Fira Code"/>
                </a:rPr>
                <a:t>resourceGroup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, name, </a:t>
              </a:r>
              <a:r>
                <a:rPr lang="en-US" sz="2400" dirty="0" err="1">
                  <a:solidFill>
                    <a:srgbClr val="CE9178"/>
                  </a:solidFill>
                  <a:latin typeface=" Fira Code"/>
                </a:rPr>
                <a:t>sslCertificates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 = </a:t>
              </a:r>
              <a:r>
                <a:rPr lang="en-US" sz="2400" dirty="0" err="1">
                  <a:solidFill>
                    <a:srgbClr val="CE9178"/>
                  </a:solidFill>
                  <a:latin typeface=" Fira Code"/>
                </a:rPr>
                <a:t>properties.sslCertificates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 | order by id'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First = $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pageSize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Include = 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'</a:t>
              </a:r>
              <a:r>
                <a:rPr lang="en-US" sz="2400" dirty="0" err="1">
                  <a:solidFill>
                    <a:srgbClr val="CE9178"/>
                  </a:solidFill>
                  <a:latin typeface=" Fira Code"/>
                </a:rPr>
                <a:t>displayNames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'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}</a:t>
              </a:r>
            </a:p>
            <a:p>
              <a:br>
                <a:rPr lang="en-US" sz="2400" dirty="0">
                  <a:solidFill>
                    <a:srgbClr val="D4D4D4"/>
                  </a:solidFill>
                  <a:latin typeface=" Fira Code"/>
                </a:rPr>
              </a:b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$results = </a:t>
              </a:r>
              <a:r>
                <a:rPr lang="en-US" sz="2400" dirty="0">
                  <a:solidFill>
                    <a:srgbClr val="569CD6"/>
                  </a:solidFill>
                  <a:latin typeface=" Fira Code"/>
                </a:rPr>
                <a:t>do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{</a:t>
              </a: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$iteration += </a:t>
              </a:r>
              <a:r>
                <a:rPr lang="en-US" sz="2400" dirty="0">
                  <a:solidFill>
                    <a:srgbClr val="B5CEA8"/>
                  </a:solidFill>
                  <a:latin typeface=" Fira Code"/>
                </a:rPr>
                <a:t>1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Write-Verbose 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"Iteration #$iteration"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$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pageResults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= </a:t>
              </a:r>
              <a:r>
                <a:rPr lang="en-US" sz="2400" b="1" dirty="0">
                  <a:solidFill>
                    <a:srgbClr val="D4D4D4"/>
                  </a:solidFill>
                  <a:latin typeface=" Fira Code"/>
                </a:rPr>
                <a:t>Search-</a:t>
              </a:r>
              <a:r>
                <a:rPr lang="en-US" sz="2400" b="1" dirty="0" err="1">
                  <a:solidFill>
                    <a:srgbClr val="D4D4D4"/>
                  </a:solidFill>
                  <a:latin typeface=" Fira Code"/>
                </a:rPr>
                <a:t>AzGraph</a:t>
              </a:r>
              <a:r>
                <a:rPr lang="en-US" sz="2400" b="1" dirty="0">
                  <a:solidFill>
                    <a:srgbClr val="D4D4D4"/>
                  </a:solidFill>
                  <a:latin typeface=" Fira Code"/>
                </a:rPr>
                <a:t> @</a:t>
              </a:r>
              <a:r>
                <a:rPr lang="en-US" sz="2400" b="1" dirty="0" err="1">
                  <a:solidFill>
                    <a:srgbClr val="D4D4D4"/>
                  </a:solidFill>
                  <a:latin typeface=" Fira Code"/>
                </a:rPr>
                <a:t>searchParams</a:t>
              </a:r>
              <a:endParaRPr lang="en-US" sz="2400" b="1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$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searchParams.Skip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+= $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pageResults.Count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$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pageResults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Write-Verbose $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pageResults.Count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} </a:t>
              </a:r>
              <a:r>
                <a:rPr lang="en-US" sz="2400" dirty="0">
                  <a:solidFill>
                    <a:srgbClr val="569CD6"/>
                  </a:solidFill>
                  <a:latin typeface=" Fira Code"/>
                </a:rPr>
                <a:t>while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($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pageResults.Count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-eq $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pageSize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731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4247957" cy="125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 CLI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376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How to use Azure Resource Graph in Azure CLI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Install Azure CLI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Install </a:t>
            </a:r>
            <a:r>
              <a:rPr lang="en-US" altLang="en-US" sz="40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resource-graph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extension</a:t>
            </a: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Use </a:t>
            </a:r>
            <a:r>
              <a:rPr lang="en-US" altLang="en-US" sz="4000" b="1" dirty="0" err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</a:t>
            </a:r>
            <a:r>
              <a:rPr lang="en-US" altLang="en-US" sz="40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graph query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163801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/>
            </a:bodyPr>
            <a:lstStyle/>
            <a:p>
              <a:r>
                <a:rPr lang="en-US" sz="2400" dirty="0">
                  <a:solidFill>
                    <a:srgbClr val="F2F2F2"/>
                  </a:solidFill>
                  <a:latin typeface="Consolas" panose="020B0609020204030204" pitchFamily="49" charset="0"/>
                </a:rPr>
                <a:t>// Request a subset of results, skipping 20 items and getting the next 10.</a:t>
              </a:r>
              <a:br>
                <a:rPr lang="en-US" sz="2400" dirty="0">
                  <a:solidFill>
                    <a:srgbClr val="F2F2F2"/>
                  </a:solidFill>
                  <a:latin typeface="Consolas" panose="020B0609020204030204" pitchFamily="49" charset="0"/>
                </a:rPr>
              </a:br>
              <a:r>
                <a:rPr lang="en-US" sz="2400" dirty="0" err="1">
                  <a:solidFill>
                    <a:srgbClr val="F2F2F2"/>
                  </a:solidFill>
                  <a:latin typeface="Consolas" panose="020B0609020204030204" pitchFamily="49" charset="0"/>
                </a:rPr>
                <a:t>az</a:t>
              </a:r>
              <a:r>
                <a:rPr lang="en-US" sz="2400" dirty="0">
                  <a:solidFill>
                    <a:srgbClr val="F2F2F2"/>
                  </a:solidFill>
                  <a:latin typeface="Consolas" panose="020B0609020204030204" pitchFamily="49" charset="0"/>
                </a:rPr>
                <a:t> graph query -q "where type =~ "</a:t>
              </a:r>
              <a:r>
                <a:rPr lang="en-US" sz="2400" dirty="0" err="1">
                  <a:solidFill>
                    <a:srgbClr val="F2F2F2"/>
                  </a:solidFill>
                  <a:latin typeface="Consolas" panose="020B0609020204030204" pitchFamily="49" charset="0"/>
                </a:rPr>
                <a:t>Microsoft.Compute</a:t>
              </a:r>
              <a:r>
                <a:rPr lang="en-US" sz="2400" dirty="0">
                  <a:solidFill>
                    <a:srgbClr val="F2F2F2"/>
                  </a:solidFill>
                  <a:latin typeface="Consolas" panose="020B0609020204030204" pitchFamily="49" charset="0"/>
                </a:rPr>
                <a:t>" | project name, tags" --first 10 --skip 20</a:t>
              </a:r>
              <a:br>
                <a:rPr lang="en-US" sz="2400" dirty="0">
                  <a:solidFill>
                    <a:srgbClr val="F2F2F2"/>
                  </a:solidFill>
                  <a:latin typeface="Consolas" panose="020B0609020204030204" pitchFamily="49" charset="0"/>
                </a:rPr>
              </a:br>
              <a:br>
                <a:rPr lang="en-US" sz="2400" dirty="0">
                  <a:latin typeface="Consolas" panose="020B0609020204030204" pitchFamily="49" charset="0"/>
                </a:rPr>
              </a:br>
              <a:br>
                <a:rPr lang="en-US" sz="2400" dirty="0">
                  <a:latin typeface="Consolas" panose="020B0609020204030204" pitchFamily="49" charset="0"/>
                </a:rPr>
              </a:br>
              <a:r>
                <a:rPr lang="en-US" sz="2400" dirty="0">
                  <a:solidFill>
                    <a:srgbClr val="F2F2F2"/>
                  </a:solidFill>
                  <a:latin typeface="Consolas" panose="020B0609020204030204" pitchFamily="49" charset="0"/>
                </a:rPr>
                <a:t>// Choose subscriptions to query.</a:t>
              </a:r>
              <a:br>
                <a:rPr lang="en-US" sz="2400" dirty="0">
                  <a:solidFill>
                    <a:srgbClr val="F2F2F2"/>
                  </a:solidFill>
                  <a:latin typeface="Consolas" panose="020B0609020204030204" pitchFamily="49" charset="0"/>
                </a:rPr>
              </a:br>
              <a:r>
                <a:rPr lang="en-US" sz="2400" dirty="0" err="1">
                  <a:solidFill>
                    <a:srgbClr val="F2F2F2"/>
                  </a:solidFill>
                  <a:latin typeface="Consolas" panose="020B0609020204030204" pitchFamily="49" charset="0"/>
                </a:rPr>
                <a:t>az</a:t>
              </a:r>
              <a:r>
                <a:rPr lang="en-US" sz="2400" dirty="0">
                  <a:solidFill>
                    <a:srgbClr val="F2F2F2"/>
                  </a:solidFill>
                  <a:latin typeface="Consolas" panose="020B0609020204030204" pitchFamily="49" charset="0"/>
                </a:rPr>
                <a:t> graph query -q "where type =~ "</a:t>
              </a:r>
              <a:r>
                <a:rPr lang="en-US" sz="2400" dirty="0" err="1">
                  <a:solidFill>
                    <a:srgbClr val="F2F2F2"/>
                  </a:solidFill>
                  <a:latin typeface="Consolas" panose="020B0609020204030204" pitchFamily="49" charset="0"/>
                </a:rPr>
                <a:t>Microsoft.Compute</a:t>
              </a:r>
              <a:r>
                <a:rPr lang="en-US" sz="2400" dirty="0">
                  <a:solidFill>
                    <a:srgbClr val="F2F2F2"/>
                  </a:solidFill>
                  <a:latin typeface="Consolas" panose="020B0609020204030204" pitchFamily="49" charset="0"/>
                </a:rPr>
                <a:t>" | project name, tags" –subscriptions 11111111-1111-1111-1111-111111111111, 22222222-2222-2222-2222-222222222222</a:t>
              </a:r>
              <a:endParaRPr lang="en-US" sz="2400" dirty="0">
                <a:latin typeface="Consolas" panose="020B0609020204030204" pitchFamily="49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696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2F34A302-EC96-49D3-878C-1C7347B942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122363" y="798513"/>
            <a:ext cx="22137687" cy="12117387"/>
          </a:xfrm>
          <a:prstGeom prst="rect">
            <a:avLst/>
          </a:prstGeom>
          <a:solidFill>
            <a:srgbClr val="CDE1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en-US" altLang="en-US" sz="3200" dirty="0">
              <a:solidFill>
                <a:srgbClr val="FFFFFF"/>
              </a:solidFill>
            </a:endParaRP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9B5A4EAA-1C45-4EF5-84F9-029A9F77D2A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094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30DB2F7D-47CF-4720-9F28-572CD729D08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7043483" y="5580063"/>
            <a:ext cx="10295574" cy="137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ARG and Azure Policy</a:t>
            </a:r>
          </a:p>
        </p:txBody>
      </p:sp>
    </p:spTree>
    <p:extLst>
      <p:ext uri="{BB962C8B-B14F-4D97-AF65-F5344CB8AC3E}">
        <p14:creationId xmlns:p14="http://schemas.microsoft.com/office/powerpoint/2010/main" val="882615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5273879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fr-CA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 Policy</a:t>
            </a:r>
          </a:p>
          <a:p>
            <a:pPr algn="l" eaLnBrk="1"/>
            <a:r>
              <a:rPr lang="fr-CA" altLang="en-US" sz="7200" dirty="0" err="1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Aliases</a:t>
            </a:r>
            <a:endParaRPr lang="en-US" altLang="en-US" sz="72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3361986" cy="414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lnSpc>
                <a:spcPct val="75000"/>
              </a:lnSpc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How to return Azure Policy aliases</a:t>
            </a:r>
          </a:p>
          <a:p>
            <a:pPr algn="l" eaLnBrk="1">
              <a:lnSpc>
                <a:spcPct val="75000"/>
              </a:lnSpc>
              <a:spcBef>
                <a:spcPts val="3000"/>
              </a:spcBef>
            </a:pPr>
            <a:r>
              <a:rPr lang="en-US" sz="4000" dirty="0">
                <a:solidFill>
                  <a:srgbClr val="171717"/>
                </a:solidFill>
                <a:latin typeface="Segoe UI" panose="020B0502040204020203" pitchFamily="34" charset="0"/>
              </a:rPr>
              <a:t>The aliases array isn't provided by default in the results of a query</a:t>
            </a:r>
            <a:endParaRPr lang="en-US" altLang="en-US" sz="4000" dirty="0">
              <a:solidFill>
                <a:srgbClr val="171717"/>
              </a:solidFill>
              <a:latin typeface="Segoe UI" panose="020B0502040204020203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hlinkClick r:id="rId10"/>
              </a:rPr>
              <a:t>https://docs.microsoft.com/en-us/azure/governance/resource-graph/samples/starter#show-aliases</a:t>
            </a:r>
            <a:endParaRPr lang="en-US" altLang="en-US" sz="4000" b="1" dirty="0">
              <a:solidFill>
                <a:srgbClr val="101A3A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163801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/>
            </a:bodyPr>
            <a:lstStyle/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Resources</a:t>
              </a: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type =~ 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Microsoft.Compute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3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virtualMachines</a:t>
              </a:r>
              <a:r>
                <a:rPr lang="en-US" sz="3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limit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endParaRPr lang="en-US" sz="32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| </a:t>
              </a:r>
              <a:r>
                <a:rPr lang="en-US" sz="3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project</a:t>
              </a:r>
              <a:r>
                <a:rPr lang="en-US" sz="3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aliases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254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5273879" cy="236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fr-CA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Azure Policy</a:t>
            </a:r>
          </a:p>
          <a:p>
            <a:pPr algn="l" eaLnBrk="1"/>
            <a:r>
              <a:rPr lang="fr-CA" altLang="en-US" sz="7200" dirty="0" err="1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Aliases</a:t>
            </a:r>
            <a:endParaRPr lang="en-US" altLang="en-US" sz="72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60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lnSpc>
                <a:spcPct val="75000"/>
              </a:lnSpc>
              <a:spcBef>
                <a:spcPts val="59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Output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B214E6-6ACF-4277-B278-A116B26F726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271615" y="2403217"/>
            <a:ext cx="14687658" cy="104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56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5376471" cy="125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fr-CA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g</a:t>
            </a:r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raph2policy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3222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lnSpc>
                <a:spcPct val="75000"/>
              </a:lnSpc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Convert simple graph query to Azure policy</a:t>
            </a: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solidFill>
                  <a:srgbClr val="171717"/>
                </a:solidFill>
                <a:latin typeface="Segoe UI" panose="020B0502040204020203" pitchFamily="34" charset="0"/>
              </a:rPr>
              <a:t>This tool converts an Azure Resource Graph query into a policy rule</a:t>
            </a:r>
          </a:p>
          <a:p>
            <a:pPr algn="l" eaLnBrk="1">
              <a:spcBef>
                <a:spcPts val="3000"/>
              </a:spcBef>
            </a:pPr>
            <a:r>
              <a:rPr lang="en-US" sz="4000" dirty="0">
                <a:hlinkClick r:id="rId10"/>
              </a:rPr>
              <a:t>https://github.com/slapointe/ConvertToPolicy</a:t>
            </a:r>
            <a:endParaRPr lang="en-US" altLang="en-US" sz="4000" b="1" dirty="0">
              <a:solidFill>
                <a:srgbClr val="101A3A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163801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/>
            </a:bodyPr>
            <a:lstStyle/>
            <a:p>
              <a:r>
                <a:rPr lang="en-US" sz="3200" dirty="0">
                  <a:solidFill>
                    <a:srgbClr val="D4D4D4"/>
                  </a:solidFill>
                  <a:latin typeface=" Fira Code"/>
                </a:rPr>
                <a:t>graph2policy -q </a:t>
              </a:r>
              <a:r>
                <a:rPr lang="en-US" sz="3200" dirty="0">
                  <a:solidFill>
                    <a:srgbClr val="CE9178"/>
                  </a:solidFill>
                  <a:latin typeface=" Fira Code"/>
                </a:rPr>
                <a:t>"where type =~ '</a:t>
              </a:r>
              <a:r>
                <a:rPr lang="en-US" sz="3200" dirty="0" err="1">
                  <a:solidFill>
                    <a:srgbClr val="CE9178"/>
                  </a:solidFill>
                  <a:latin typeface=" Fira Code"/>
                </a:rPr>
                <a:t>microsoft.compute</a:t>
              </a:r>
              <a:r>
                <a:rPr lang="en-US" sz="3200" dirty="0">
                  <a:solidFill>
                    <a:srgbClr val="CE9178"/>
                  </a:solidFill>
                  <a:latin typeface=" Fira Code"/>
                </a:rPr>
                <a:t>/</a:t>
              </a:r>
              <a:r>
                <a:rPr lang="en-US" sz="3200" dirty="0" err="1">
                  <a:solidFill>
                    <a:srgbClr val="CE9178"/>
                  </a:solidFill>
                  <a:latin typeface=" Fira Code"/>
                </a:rPr>
                <a:t>virtualmachines</a:t>
              </a:r>
              <a:r>
                <a:rPr lang="en-US" sz="3200" dirty="0">
                  <a:solidFill>
                    <a:srgbClr val="CE9178"/>
                  </a:solidFill>
                  <a:latin typeface=" Fira Code"/>
                </a:rPr>
                <a:t>' and </a:t>
              </a:r>
              <a:r>
                <a:rPr lang="en-US" sz="3200" dirty="0" err="1">
                  <a:solidFill>
                    <a:srgbClr val="CE9178"/>
                  </a:solidFill>
                  <a:latin typeface=" Fira Code"/>
                </a:rPr>
                <a:t>isempty</a:t>
              </a:r>
              <a:r>
                <a:rPr lang="en-US" sz="3200" dirty="0">
                  <a:solidFill>
                    <a:srgbClr val="CE9178"/>
                  </a:solidFill>
                  <a:latin typeface=" Fira Code"/>
                </a:rPr>
                <a:t>(aliases['</a:t>
              </a:r>
              <a:r>
                <a:rPr lang="en-US" sz="3200" dirty="0" err="1">
                  <a:solidFill>
                    <a:srgbClr val="CE9178"/>
                  </a:solidFill>
                  <a:latin typeface=" Fira Code"/>
                </a:rPr>
                <a:t>Microsoft.Compute</a:t>
              </a:r>
              <a:r>
                <a:rPr lang="en-US" sz="3200" dirty="0">
                  <a:solidFill>
                    <a:srgbClr val="CE9178"/>
                  </a:solidFill>
                  <a:latin typeface=" Fira Code"/>
                </a:rPr>
                <a:t>/</a:t>
              </a:r>
              <a:r>
                <a:rPr lang="en-US" sz="3200" dirty="0" err="1">
                  <a:solidFill>
                    <a:srgbClr val="CE9178"/>
                  </a:solidFill>
                  <a:latin typeface=" Fira Code"/>
                </a:rPr>
                <a:t>virtualMachines</a:t>
              </a:r>
              <a:r>
                <a:rPr lang="en-US" sz="3200" dirty="0">
                  <a:solidFill>
                    <a:srgbClr val="CE9178"/>
                  </a:solidFill>
                  <a:latin typeface=" Fira Code"/>
                </a:rPr>
                <a:t>/storageProfile.osDisk.managedDisk.id'])"</a:t>
              </a:r>
              <a:r>
                <a:rPr lang="en-US" sz="3200" dirty="0">
                  <a:solidFill>
                    <a:srgbClr val="D4D4D4"/>
                  </a:solidFill>
                  <a:latin typeface=" Fira Code"/>
                </a:rPr>
                <a:t> --effect </a:t>
              </a:r>
              <a:r>
                <a:rPr lang="en-US" sz="3200" dirty="0">
                  <a:solidFill>
                    <a:srgbClr val="CE9178"/>
                  </a:solidFill>
                  <a:latin typeface=" Fira Code"/>
                </a:rPr>
                <a:t>"audit"</a:t>
              </a:r>
              <a:r>
                <a:rPr lang="en-US" sz="3200" dirty="0">
                  <a:solidFill>
                    <a:srgbClr val="D4D4D4"/>
                  </a:solidFill>
                  <a:latin typeface=" Fira Code"/>
                </a:rPr>
                <a:t> --create </a:t>
              </a:r>
              <a:r>
                <a:rPr lang="en-US" sz="3200" dirty="0">
                  <a:solidFill>
                    <a:srgbClr val="CE9178"/>
                  </a:solidFill>
                  <a:latin typeface=" Fira Code"/>
                </a:rPr>
                <a:t>"</a:t>
              </a:r>
              <a:r>
                <a:rPr lang="en-US" sz="3200" dirty="0" err="1">
                  <a:solidFill>
                    <a:srgbClr val="CE9178"/>
                  </a:solidFill>
                  <a:latin typeface=" Fira Code"/>
                </a:rPr>
                <a:t>AuditNonManagedDiskVMPolicy</a:t>
              </a:r>
              <a:r>
                <a:rPr lang="en-US" sz="3200" dirty="0">
                  <a:solidFill>
                    <a:srgbClr val="CE9178"/>
                  </a:solidFill>
                  <a:latin typeface=" Fira Code"/>
                </a:rPr>
                <a:t>"</a:t>
              </a:r>
              <a:endParaRPr lang="en-US" sz="3200" dirty="0">
                <a:solidFill>
                  <a:srgbClr val="D4D4D4"/>
                </a:solidFill>
                <a:latin typeface=" Fira Cod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2267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3">
            <a:extLst>
              <a:ext uri="{FF2B5EF4-FFF2-40B4-BE49-F238E27FC236}">
                <a16:creationId xmlns:a16="http://schemas.microsoft.com/office/drawing/2014/main" id="{9B5A4EAA-1C45-4EF5-84F9-029A9F77D2A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 rot="-5400000">
            <a:off x="-54094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3100B-090A-40BD-B923-727D93AEFD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600" y="316"/>
            <a:ext cx="20574000" cy="137300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B3D28F-0E0D-42BD-8AC6-7069615DB0B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89087" y="796923"/>
            <a:ext cx="10602913" cy="12117389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71437" tIns="71437" rIns="71437" bIns="71437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r>
              <a:rPr lang="en-US" sz="4400" dirty="0"/>
              <a:t>Resources</a:t>
            </a:r>
          </a:p>
          <a:p>
            <a:pPr eaLnBrk="1"/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  <a:p>
            <a:pPr eaLnBrk="1"/>
            <a:r>
              <a:rPr lang="en-US" sz="4000" dirty="0">
                <a:hlinkClick r:id="rId7"/>
              </a:rPr>
              <a:t>Azure Resource Graph documentation</a:t>
            </a:r>
            <a:endParaRPr lang="en-US" sz="4000" dirty="0"/>
          </a:p>
          <a:p>
            <a:pPr eaLnBrk="1"/>
            <a:endParaRPr kumimoji="0" lang="en-US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  <a:p>
            <a:pPr eaLnBrk="1"/>
            <a:r>
              <a:rPr lang="en-US" sz="4000" dirty="0">
                <a:hlinkClick r:id="rId8"/>
              </a:rPr>
              <a:t>Azure Resource Graph </a:t>
            </a:r>
            <a:r>
              <a:rPr lang="en-US" sz="4000" dirty="0" err="1">
                <a:hlinkClick r:id="rId8"/>
              </a:rPr>
              <a:t>quickstart</a:t>
            </a:r>
            <a:r>
              <a:rPr lang="en-US" sz="4000" dirty="0">
                <a:hlinkClick r:id="rId8"/>
              </a:rPr>
              <a:t> queries</a:t>
            </a:r>
            <a:endParaRPr lang="en-US" sz="4000" dirty="0"/>
          </a:p>
          <a:p>
            <a:pPr eaLnBrk="1"/>
            <a:endParaRPr lang="en-US" sz="4000" dirty="0"/>
          </a:p>
          <a:p>
            <a:pPr eaLnBrk="1"/>
            <a:r>
              <a:rPr lang="en-US" sz="4000" dirty="0">
                <a:hlinkClick r:id="rId9"/>
              </a:rPr>
              <a:t>Azure Policy</a:t>
            </a:r>
            <a:endParaRPr lang="en-US" sz="4000" dirty="0"/>
          </a:p>
          <a:p>
            <a:pPr eaLnBrk="1"/>
            <a:endParaRPr lang="en-US" sz="4000" dirty="0"/>
          </a:p>
          <a:p>
            <a:pPr eaLnBrk="1"/>
            <a:r>
              <a:rPr lang="en-US" sz="4000" dirty="0">
                <a:hlinkClick r:id="rId10"/>
              </a:rPr>
              <a:t>Azure Policy Aliases</a:t>
            </a:r>
            <a:endParaRPr lang="en-US" sz="4000" dirty="0"/>
          </a:p>
          <a:p>
            <a:pPr eaLnBrk="1"/>
            <a:endParaRPr lang="en-US" sz="4000" dirty="0"/>
          </a:p>
          <a:p>
            <a:pPr eaLnBrk="1"/>
            <a:r>
              <a:rPr lang="en-US" sz="4000" dirty="0">
                <a:hlinkClick r:id="rId11"/>
              </a:rPr>
              <a:t>Azure Governance</a:t>
            </a:r>
            <a:endParaRPr lang="en-US" sz="4000" dirty="0"/>
          </a:p>
          <a:p>
            <a:pPr eaLnBrk="1"/>
            <a:endParaRPr lang="en-US" sz="4000" dirty="0"/>
          </a:p>
          <a:p>
            <a:pPr eaLnBrk="1"/>
            <a:r>
              <a:rPr lang="en-US" sz="4000" dirty="0">
                <a:hlinkClick r:id="rId12"/>
              </a:rPr>
              <a:t>Azure CLI</a:t>
            </a:r>
            <a:endParaRPr lang="en-US" sz="4000" dirty="0"/>
          </a:p>
          <a:p>
            <a:pPr eaLnBrk="1"/>
            <a:endParaRPr lang="en-US" sz="4000" dirty="0"/>
          </a:p>
          <a:p>
            <a:pPr eaLnBrk="1"/>
            <a:r>
              <a:rPr lang="en-US" sz="4000" dirty="0">
                <a:hlinkClick r:id="rId13"/>
              </a:rPr>
              <a:t>Azure PowerShell</a:t>
            </a:r>
            <a:endParaRPr lang="en-US" sz="4000" dirty="0"/>
          </a:p>
          <a:p>
            <a:pPr eaLnBrk="1"/>
            <a:endParaRPr lang="en-US" sz="4000" dirty="0"/>
          </a:p>
          <a:p>
            <a:pPr eaLnBrk="1"/>
            <a:r>
              <a:rPr lang="en-US" sz="4000" dirty="0">
                <a:hlinkClick r:id="rId14"/>
              </a:rPr>
              <a:t>graph2policy</a:t>
            </a:r>
            <a:endParaRPr lang="en-US" sz="4000" dirty="0"/>
          </a:p>
          <a:p>
            <a:pPr eaLnBrk="1"/>
            <a:endParaRPr lang="en-US" sz="4000" dirty="0"/>
          </a:p>
          <a:p>
            <a:pPr eaLnBrk="1"/>
            <a:r>
              <a:rPr lang="en-US" sz="4000" dirty="0">
                <a:hlinkClick r:id="rId15"/>
              </a:rPr>
              <a:t>Resource Graph Azure </a:t>
            </a:r>
            <a:r>
              <a:rPr lang="en-US" sz="4000" dirty="0" err="1">
                <a:hlinkClick r:id="rId15"/>
              </a:rPr>
              <a:t>Dasboards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8666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3">
            <a:extLst>
              <a:ext uri="{FF2B5EF4-FFF2-40B4-BE49-F238E27FC236}">
                <a16:creationId xmlns:a16="http://schemas.microsoft.com/office/drawing/2014/main" id="{9B5A4EAA-1C45-4EF5-84F9-029A9F77D2A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 rot="-5400000">
            <a:off x="-54094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3100B-090A-40BD-B923-727D93AEFD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3925" y="-19944"/>
            <a:ext cx="17338680" cy="137359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B3D28F-0E0D-42BD-8AC6-7069615DB0B6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057400" y="1722438"/>
            <a:ext cx="11582400" cy="2452593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/>
            <a:r>
              <a:rPr lang="en-US" dirty="0"/>
              <a:t>Questions?</a:t>
            </a:r>
          </a:p>
          <a:p>
            <a:pPr algn="ctr" eaLnBrk="1"/>
            <a:r>
              <a:rPr lang="en-US" dirty="0"/>
              <a:t>use Q&amp;A</a:t>
            </a:r>
            <a:endParaRPr kumimoji="0" 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493338-E441-45E2-91F3-B8E2F588246F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15621000" y="5410200"/>
            <a:ext cx="6543870" cy="22098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/>
            <a:r>
              <a:rPr lang="en-US" sz="2800" dirty="0"/>
              <a:t>After</a:t>
            </a:r>
          </a:p>
          <a:p>
            <a:pPr algn="ctr" eaLnBrk="1"/>
            <a:r>
              <a:rPr lang="en-US" sz="3600" dirty="0"/>
              <a:t>@</a:t>
            </a:r>
            <a:r>
              <a:rPr lang="en-US" sz="3600" dirty="0" err="1"/>
              <a:t>s_lapointe</a:t>
            </a:r>
            <a:endParaRPr lang="en-US" sz="3600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083573D0-5240-46AA-91FC-88C6949A96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6459200" y="6463145"/>
            <a:ext cx="588818" cy="5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6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2F34A302-EC96-49D3-878C-1C7347B942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122363" y="798513"/>
            <a:ext cx="22137687" cy="12117387"/>
          </a:xfrm>
          <a:prstGeom prst="rect">
            <a:avLst/>
          </a:prstGeom>
          <a:solidFill>
            <a:srgbClr val="CDE1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en-US" altLang="en-US" sz="3200">
              <a:solidFill>
                <a:srgbClr val="FFFFFF"/>
              </a:solidFill>
            </a:endParaRP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9B5A4EAA-1C45-4EF5-84F9-029A9F77D2A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094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30DB2F7D-47CF-4720-9F28-572CD729D08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5217611" y="5580063"/>
            <a:ext cx="13947215" cy="137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Management at scale in Azure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9" name="Picture 8" descr="A chair sitting in front of a window&#10;&#10;Description automatically generated">
            <a:extLst>
              <a:ext uri="{FF2B5EF4-FFF2-40B4-BE49-F238E27FC236}">
                <a16:creationId xmlns:a16="http://schemas.microsoft.com/office/drawing/2014/main" id="{ABAAB2F6-E18E-4678-B4AA-AA42C049EF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2057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E995D8-7F9E-4CA4-8B23-796C203FF690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905000" y="3200400"/>
            <a:ext cx="9296400" cy="913711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073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Things tend to get messy</a:t>
            </a:r>
          </a:p>
        </p:txBody>
      </p:sp>
    </p:spTree>
    <p:extLst>
      <p:ext uri="{BB962C8B-B14F-4D97-AF65-F5344CB8AC3E}">
        <p14:creationId xmlns:p14="http://schemas.microsoft.com/office/powerpoint/2010/main" val="107235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9" name="background">
            <a:extLst>
              <a:ext uri="{FF2B5EF4-FFF2-40B4-BE49-F238E27FC236}">
                <a16:creationId xmlns:a16="http://schemas.microsoft.com/office/drawing/2014/main" id="{ABAAB2F6-E18E-4678-B4AA-AA42C049EF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00" y="700"/>
            <a:ext cx="20574000" cy="137145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312640-DAEE-43F0-98EF-9686851AF075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8458200" y="3629"/>
            <a:ext cx="7315200" cy="13943899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073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4" name="Management groups">
            <a:extLst>
              <a:ext uri="{FF2B5EF4-FFF2-40B4-BE49-F238E27FC236}">
                <a16:creationId xmlns:a16="http://schemas.microsoft.com/office/drawing/2014/main" id="{098EF807-8C8C-46C4-8699-2644D316E2F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686800" y="3210252"/>
            <a:ext cx="7696200" cy="914745"/>
            <a:chOff x="2057400" y="3199366"/>
            <a:chExt cx="7696200" cy="9147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B5B6B3-CABD-4F43-989E-D130F8A5590B}"/>
                </a:ext>
              </a:extLst>
            </p:cNvPr>
            <p:cNvSpPr/>
            <p:nvPr/>
          </p:nvSpPr>
          <p:spPr bwMode="auto">
            <a:xfrm>
              <a:off x="3200400" y="3200400"/>
              <a:ext cx="6553200" cy="9137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rPr>
                <a:t>Management groups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37CD3C2-ABEF-47A3-A5C8-EEF5496FC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57400" y="3199366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Policy">
            <a:extLst>
              <a:ext uri="{FF2B5EF4-FFF2-40B4-BE49-F238E27FC236}">
                <a16:creationId xmlns:a16="http://schemas.microsoft.com/office/drawing/2014/main" id="{B85EFD58-38F6-4A7D-8481-799CE1FAF80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686800" y="4353941"/>
            <a:ext cx="7543800" cy="914400"/>
            <a:chOff x="2057400" y="4344089"/>
            <a:chExt cx="75438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4CCB03-E9F2-422B-B86F-3CB68363BA6C}"/>
                </a:ext>
              </a:extLst>
            </p:cNvPr>
            <p:cNvSpPr/>
            <p:nvPr/>
          </p:nvSpPr>
          <p:spPr bwMode="auto">
            <a:xfrm>
              <a:off x="3200400" y="4344089"/>
              <a:ext cx="6400800" cy="9137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rPr>
                <a:t>Azure policy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7E79956-BF13-4570-8EB0-5F5021BF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057400" y="4344089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Blueprints">
            <a:extLst>
              <a:ext uri="{FF2B5EF4-FFF2-40B4-BE49-F238E27FC236}">
                <a16:creationId xmlns:a16="http://schemas.microsoft.com/office/drawing/2014/main" id="{975D3DD1-6FAE-476B-A40F-E02C09646DC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686800" y="5497285"/>
            <a:ext cx="7543800" cy="914400"/>
            <a:chOff x="2057400" y="4344089"/>
            <a:chExt cx="7543800" cy="914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517173-F3EA-4D84-BE6F-8354D91CD19A}"/>
                </a:ext>
              </a:extLst>
            </p:cNvPr>
            <p:cNvSpPr/>
            <p:nvPr/>
          </p:nvSpPr>
          <p:spPr bwMode="auto">
            <a:xfrm>
              <a:off x="3200400" y="4344089"/>
              <a:ext cx="6400800" cy="9137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rPr>
                <a:t>Blueprints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7CCB215-6CA9-47FC-8AE1-9681BADB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057400" y="4344089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Resource Graph">
            <a:extLst>
              <a:ext uri="{FF2B5EF4-FFF2-40B4-BE49-F238E27FC236}">
                <a16:creationId xmlns:a16="http://schemas.microsoft.com/office/drawing/2014/main" id="{BEDEA953-DFC7-4130-A46E-586E3A132F82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686800" y="6640629"/>
            <a:ext cx="7543800" cy="914400"/>
            <a:chOff x="2057400" y="4344089"/>
            <a:chExt cx="7543800" cy="9144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B6C1B7-65A3-4CC9-894E-79C0828E85EA}"/>
                </a:ext>
              </a:extLst>
            </p:cNvPr>
            <p:cNvSpPr/>
            <p:nvPr/>
          </p:nvSpPr>
          <p:spPr bwMode="auto">
            <a:xfrm>
              <a:off x="3200400" y="4344089"/>
              <a:ext cx="6400800" cy="9137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rPr>
                <a:t>Resource Graph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8065E6F-2F80-420E-AF1F-74673E6AF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2057400" y="4344089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Resource Graph">
            <a:extLst>
              <a:ext uri="{FF2B5EF4-FFF2-40B4-BE49-F238E27FC236}">
                <a16:creationId xmlns:a16="http://schemas.microsoft.com/office/drawing/2014/main" id="{BCF3F719-E83B-4D2E-B338-3D4E4F81ECC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686800" y="7783975"/>
            <a:ext cx="7543800" cy="914400"/>
            <a:chOff x="2057400" y="4344089"/>
            <a:chExt cx="7543800" cy="914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912E32-2A9F-4087-A4F9-7DFB6CDB2841}"/>
                </a:ext>
              </a:extLst>
            </p:cNvPr>
            <p:cNvSpPr/>
            <p:nvPr/>
          </p:nvSpPr>
          <p:spPr bwMode="auto">
            <a:xfrm>
              <a:off x="3200400" y="4344089"/>
              <a:ext cx="6400800" cy="9137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rPr>
                <a:t>Cost Management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4718EC01-0BBB-45F6-BF2E-D2FD17A9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057400" y="43440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89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2F34A302-EC96-49D3-878C-1C7347B942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122363" y="798513"/>
            <a:ext cx="22137687" cy="12117387"/>
          </a:xfrm>
          <a:prstGeom prst="rect">
            <a:avLst/>
          </a:prstGeom>
          <a:solidFill>
            <a:srgbClr val="CDE1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en-US" altLang="en-US" sz="3200">
              <a:solidFill>
                <a:srgbClr val="FFFFFF"/>
              </a:solidFill>
            </a:endParaRP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9B5A4EAA-1C45-4EF5-84F9-029A9F77D2A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094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30DB2F7D-47CF-4720-9F28-572CD729D08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4077089" y="5580063"/>
            <a:ext cx="16228288" cy="137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8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What we used to do</a:t>
            </a:r>
          </a:p>
        </p:txBody>
      </p:sp>
    </p:spTree>
    <p:extLst>
      <p:ext uri="{BB962C8B-B14F-4D97-AF65-F5344CB8AC3E}">
        <p14:creationId xmlns:p14="http://schemas.microsoft.com/office/powerpoint/2010/main" val="391253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AAB2F6-E18E-4678-B4AA-AA42C049EF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00" y="0"/>
            <a:ext cx="2057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E995D8-7F9E-4CA4-8B23-796C203FF690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905000" y="3200400"/>
            <a:ext cx="9296400" cy="913711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073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One at a time</a:t>
            </a:r>
            <a:endParaRPr kumimoji="0" lang="en-US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1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4">
            <a:extLst>
              <a:ext uri="{FF2B5EF4-FFF2-40B4-BE49-F238E27FC236}">
                <a16:creationId xmlns:a16="http://schemas.microsoft.com/office/drawing/2014/main" id="{F9AE1BED-D533-4726-83BD-FE45A02E9A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14525" y="1558925"/>
            <a:ext cx="5479384" cy="125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72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Typical script</a:t>
            </a: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01856D94-372E-4987-BE61-02330ACAE5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 rot="-5400000">
            <a:off x="-5422106" y="6631781"/>
            <a:ext cx="121173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00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The easiest, most efficient way to manage Azure subscriptions at scale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E8DFC3-EF08-4FB3-8748-2F196AB6AC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525" y="4572000"/>
            <a:ext cx="4762500" cy="47625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2AD8A97-9B1E-4775-877F-C2078F4C15A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9421813" y="1744663"/>
            <a:ext cx="12387262" cy="376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spcBef>
                <a:spcPts val="3000"/>
              </a:spcBef>
            </a:pPr>
            <a:r>
              <a:rPr lang="en-US" altLang="en-US" sz="4000" b="1" dirty="0">
                <a:solidFill>
                  <a:srgbClr val="101A3A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Lookup for all resources of a specific type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Get subscription list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Change context for each subscription</a:t>
            </a:r>
            <a:endParaRPr lang="en-US" altLang="en-US" sz="4000" dirty="0">
              <a:solidFill>
                <a:srgbClr val="76B6B5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>
              <a:spcBef>
                <a:spcPts val="3000"/>
              </a:spcBef>
            </a:pPr>
            <a:r>
              <a:rPr lang="en-US" altLang="en-US" sz="4000" dirty="0">
                <a:solidFill>
                  <a:srgbClr val="76B6B5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•</a:t>
            </a:r>
            <a:r>
              <a:rPr lang="en-US" altLang="en-US" sz="40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Query</a:t>
            </a:r>
            <a:endParaRPr lang="en-US" altLang="en-US" sz="4000" b="1" dirty="0">
              <a:solidFill>
                <a:srgbClr val="101A3A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41A1B2-94E2-4D9F-8B17-D78A38058F3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19999" y="6588284"/>
            <a:ext cx="15163801" cy="5679916"/>
            <a:chOff x="7619999" y="6588284"/>
            <a:chExt cx="15163801" cy="5679916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DD5E93-7D9C-48F0-910D-12A6CFF85999}"/>
                </a:ext>
              </a:extLst>
            </p:cNvPr>
            <p:cNvSpPr/>
            <p:nvPr/>
          </p:nvSpPr>
          <p:spPr>
            <a:xfrm>
              <a:off x="7619999" y="7127716"/>
              <a:ext cx="15163801" cy="5140484"/>
            </a:xfrm>
            <a:prstGeom prst="rect">
              <a:avLst/>
            </a:prstGeom>
            <a:solidFill>
              <a:schemeClr val="tx1"/>
            </a:solidFill>
            <a:ln w="63500">
              <a:solidFill>
                <a:srgbClr val="000000"/>
              </a:solidFill>
            </a:ln>
          </p:spPr>
          <p:txBody>
            <a:bodyPr wrap="square">
              <a:normAutofit/>
            </a:bodyPr>
            <a:lstStyle/>
            <a:p>
              <a:r>
                <a:rPr lang="en-US" sz="2400" dirty="0">
                  <a:solidFill>
                    <a:srgbClr val="569CD6"/>
                  </a:solidFill>
                  <a:latin typeface=" Fira Code"/>
                </a:rPr>
                <a:t>$</a:t>
              </a:r>
              <a:r>
                <a:rPr lang="en-US" sz="2400" dirty="0" err="1">
                  <a:solidFill>
                    <a:srgbClr val="569CD6"/>
                  </a:solidFill>
                  <a:latin typeface=" Fira Code"/>
                </a:rPr>
                <a:t>ErrorActionPreference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= 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'Stop'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$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subcriptions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= Get-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AzSubscription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$results = $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subcriptions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| 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ForEach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-Object {</a:t>
              </a: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$_ | Set-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AzContext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| Out-Null</a:t>
              </a: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Write-Host (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'Scanning subscription {0}'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-f $_.Name) -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ForegroundColor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Green</a:t>
              </a: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   Get-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AzResource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-</a:t>
              </a:r>
              <a:r>
                <a:rPr lang="en-US" sz="2400" dirty="0" err="1">
                  <a:solidFill>
                    <a:srgbClr val="D4D4D4"/>
                  </a:solidFill>
                  <a:latin typeface=" Fira Code"/>
                </a:rPr>
                <a:t>ResourceType</a:t>
              </a:r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 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'</a:t>
              </a:r>
              <a:r>
                <a:rPr lang="en-US" sz="2400" dirty="0" err="1">
                  <a:solidFill>
                    <a:srgbClr val="CE9178"/>
                  </a:solidFill>
                  <a:latin typeface=" Fira Code"/>
                </a:rPr>
                <a:t>Microsoft.Storage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/</a:t>
              </a:r>
              <a:r>
                <a:rPr lang="en-US" sz="2400" dirty="0" err="1">
                  <a:solidFill>
                    <a:srgbClr val="CE9178"/>
                  </a:solidFill>
                  <a:latin typeface=" Fira Code"/>
                </a:rPr>
                <a:t>storageAccounts</a:t>
              </a:r>
              <a:r>
                <a:rPr lang="en-US" sz="2400" dirty="0">
                  <a:solidFill>
                    <a:srgbClr val="CE9178"/>
                  </a:solidFill>
                  <a:latin typeface=" Fira Code"/>
                </a:rPr>
                <a:t>'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}</a:t>
              </a:r>
            </a:p>
            <a:p>
              <a:br>
                <a:rPr lang="en-US" sz="2400" dirty="0">
                  <a:solidFill>
                    <a:srgbClr val="D4D4D4"/>
                  </a:solidFill>
                  <a:latin typeface=" Fira Code"/>
                </a:rPr>
              </a:br>
              <a:r>
                <a:rPr lang="en-US" sz="2400" dirty="0">
                  <a:solidFill>
                    <a:srgbClr val="6A9955"/>
                  </a:solidFill>
                  <a:latin typeface=" Fira Code"/>
                </a:rPr>
                <a:t>#do something with $results</a:t>
              </a:r>
              <a:endParaRPr lang="en-US" sz="24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sz="2400" dirty="0">
                  <a:solidFill>
                    <a:srgbClr val="D4D4D4"/>
                  </a:solidFill>
                  <a:latin typeface=" Fira Code"/>
                </a:rPr>
                <a:t>$results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E0988C-45C5-4EEA-9F80-791B59FBC6FF}"/>
                </a:ext>
              </a:extLst>
            </p:cNvPr>
            <p:cNvSpPr/>
            <p:nvPr/>
          </p:nvSpPr>
          <p:spPr bwMode="auto">
            <a:xfrm>
              <a:off x="7619999" y="6588284"/>
              <a:ext cx="15163800" cy="533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635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71437" tIns="71437" rIns="71437" bIns="7143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520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  <a:spAutoFit/>
      </a:bodyPr>
      <a:lstStyle>
        <a:defPPr marL="0" marR="0" indent="0" algn="ctr" defTabSz="82073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5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  <a:spAutoFit/>
      </a:bodyPr>
      <a:lstStyle>
        <a:defPPr marL="0" marR="0" indent="0" algn="ctr" defTabSz="82073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5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14532</TotalTime>
  <Words>2150</Words>
  <Application>Microsoft Office PowerPoint</Application>
  <PresentationFormat>Custom</PresentationFormat>
  <Paragraphs>316</Paragraphs>
  <Slides>38</Slides>
  <Notes>36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 Fira Code</vt:lpstr>
      <vt:lpstr>Arial</vt:lpstr>
      <vt:lpstr>Consolas</vt:lpstr>
      <vt:lpstr>Helvetica</vt:lpstr>
      <vt:lpstr>Helvetica Light</vt:lpstr>
      <vt:lpstr>Helvetica Neue</vt:lpstr>
      <vt:lpstr>Segoe UI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easiest, most efficient way to manage Azure subscriptions at scale</dc:title>
  <dc:creator>Stephane Lapointe</dc:creator>
  <cp:keywords>Microsoft Azure, Azure Resource Graph, Azure Governance</cp:keywords>
  <cp:lastModifiedBy>Stephane Lapointe</cp:lastModifiedBy>
  <cp:revision>53</cp:revision>
  <dcterms:modified xsi:type="dcterms:W3CDTF">2020-07-28T20:31:37Z</dcterms:modified>
  <cp:category>Microsoft Azure, Azure Governance</cp:category>
</cp:coreProperties>
</file>